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p:regular r:id="rId52"/>
      <p:bold r:id="rId53"/>
      <p:italic r:id="rId54"/>
      <p:boldItalic r:id="rId55"/>
    </p:embeddedFont>
    <p:embeddedFont>
      <p:font typeface="Roboto Medium"/>
      <p:regular r:id="rId56"/>
      <p:bold r:id="rId57"/>
      <p:italic r:id="rId58"/>
      <p:boldItalic r:id="rId59"/>
    </p:embeddedFont>
    <p:embeddedFont>
      <p:font typeface="Source Code Pro"/>
      <p:regular r:id="rId60"/>
      <p:bold r:id="rId61"/>
      <p:italic r:id="rId62"/>
      <p:boldItalic r:id="rId63"/>
    </p:embeddedFont>
    <p:embeddedFont>
      <p:font typeface="Assistant"/>
      <p:regular r:id="rId64"/>
      <p:bold r:id="rId65"/>
    </p:embeddedFont>
    <p:embeddedFont>
      <p:font typeface="Oswald"/>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9672D3-D60D-4C6F-B856-4D66D8C46127}">
  <a:tblStyle styleId="{F99672D3-D60D-4C6F-B856-4D66D8C461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499B5F1-241F-4793-8EDF-D4BDF7B4EB2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CodePro-italic.fntdata"/><Relationship Id="rId61" Type="http://schemas.openxmlformats.org/officeDocument/2006/relationships/font" Target="fonts/SourceCodePro-bold.fntdata"/><Relationship Id="rId20" Type="http://schemas.openxmlformats.org/officeDocument/2006/relationships/slide" Target="slides/slide14.xml"/><Relationship Id="rId64" Type="http://schemas.openxmlformats.org/officeDocument/2006/relationships/font" Target="fonts/Assistant-regular.fntdata"/><Relationship Id="rId63" Type="http://schemas.openxmlformats.org/officeDocument/2006/relationships/font" Target="fonts/SourceCodePro-boldItalic.fntdata"/><Relationship Id="rId22" Type="http://schemas.openxmlformats.org/officeDocument/2006/relationships/slide" Target="slides/slide16.xml"/><Relationship Id="rId66" Type="http://schemas.openxmlformats.org/officeDocument/2006/relationships/font" Target="fonts/Oswald-regular.fntdata"/><Relationship Id="rId21" Type="http://schemas.openxmlformats.org/officeDocument/2006/relationships/slide" Target="slides/slide15.xml"/><Relationship Id="rId65" Type="http://schemas.openxmlformats.org/officeDocument/2006/relationships/font" Target="fonts/Assistant-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Oswald-bold.fntdata"/><Relationship Id="rId60" Type="http://schemas.openxmlformats.org/officeDocument/2006/relationships/font" Target="fonts/SourceCodePr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b27e9cae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ab27e9cae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ab27e9cae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ab27e9cae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b27e9cae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ab27e9cae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b27e9cae5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b27e9cae5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ab27e9cae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ab27e9cae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ab27e9cae5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ab27e9cae5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b27e9cae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ab27e9cae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ba83c498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ba83c498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aba83c498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aba83c498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b27e9cae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ab27e9cae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ab27e9cae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ab27e9cae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ab27e9cae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ab27e9cae5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b27e9cae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ab27e9cae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b27e9cae5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b27e9cae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b27e9cae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ab27e9cae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ab27e9cae5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ab27e9cae5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ab27e9cae5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ab27e9cae5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ab27e9cae5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ab27e9cae5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800dea02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800dea02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800dea021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800dea021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ab27e9cae5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ab27e9cae5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ab27e9cae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ab27e9cae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ba83c498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ba83c498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aba83c498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aba83c498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ab27e9cae5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ab27e9cae5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ab27e9cae5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ab27e9cae5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ab27e9cae5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ab27e9cae5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b27e9cae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ab27e9cae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800dea02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800dea02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800dea02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800dea02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ab27e9cae5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ab27e9cae5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abf1a1b3d6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abf1a1b3d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ab27e9cae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ab27e9cae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ab27e9cae5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ab27e9cae5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ab27e9cae5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ab27e9cae5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ab27e9cae5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ab27e9cae5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ab27e9cae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ab27e9cae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abf1a1b3d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abf1a1b3d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800dea021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800dea021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ab27e9cae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ab27e9cae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ab27e9cae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ab27e9cae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ab27e9cae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ab27e9cae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ab27e9cae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ab27e9cae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ab27e9cae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ab27e9cae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nvSpPr>
        <p:spPr>
          <a:xfrm>
            <a:off x="3779250" y="597800"/>
            <a:ext cx="48315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solidFill>
                  <a:srgbClr val="FFFFFF"/>
                </a:solidFill>
                <a:latin typeface="Source Code Pro"/>
                <a:ea typeface="Source Code Pro"/>
                <a:cs typeface="Source Code Pro"/>
                <a:sym typeface="Source Code Pro"/>
              </a:rPr>
              <a:t>Food Tales: A Food Blogging App</a:t>
            </a:r>
            <a:endParaRPr sz="2900">
              <a:solidFill>
                <a:srgbClr val="FFFFFF"/>
              </a:solidFill>
              <a:latin typeface="Source Code Pro"/>
              <a:ea typeface="Source Code Pro"/>
              <a:cs typeface="Source Code Pro"/>
              <a:sym typeface="Source Code Pro"/>
            </a:endParaRPr>
          </a:p>
        </p:txBody>
      </p:sp>
      <p:pic>
        <p:nvPicPr>
          <p:cNvPr id="63" name="Google Shape;63;p13"/>
          <p:cNvPicPr preferRelativeResize="0"/>
          <p:nvPr/>
        </p:nvPicPr>
        <p:blipFill rotWithShape="1">
          <a:blip r:embed="rId3">
            <a:alphaModFix/>
          </a:blip>
          <a:srcRect b="0" l="0" r="0" t="0"/>
          <a:stretch/>
        </p:blipFill>
        <p:spPr>
          <a:xfrm>
            <a:off x="3779250" y="1859075"/>
            <a:ext cx="5364749" cy="3284425"/>
          </a:xfrm>
          <a:prstGeom prst="rect">
            <a:avLst/>
          </a:prstGeom>
          <a:noFill/>
          <a:ln>
            <a:noFill/>
          </a:ln>
        </p:spPr>
      </p:pic>
      <p:sp>
        <p:nvSpPr>
          <p:cNvPr id="64" name="Google Shape;64;p13"/>
          <p:cNvSpPr txBox="1"/>
          <p:nvPr/>
        </p:nvSpPr>
        <p:spPr>
          <a:xfrm>
            <a:off x="64850" y="3137213"/>
            <a:ext cx="36099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a:ea typeface="Roboto"/>
                <a:cs typeface="Roboto"/>
                <a:sym typeface="Roboto"/>
              </a:rPr>
              <a:t>Team Members: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lnSpc>
                <a:spcPct val="121153"/>
              </a:lnSpc>
              <a:spcBef>
                <a:spcPts val="0"/>
              </a:spcBef>
              <a:spcAft>
                <a:spcPts val="0"/>
              </a:spcAft>
              <a:buNone/>
            </a:pPr>
            <a:r>
              <a:rPr lang="en-GB" sz="1300">
                <a:solidFill>
                  <a:schemeClr val="dk2"/>
                </a:solidFill>
                <a:highlight>
                  <a:schemeClr val="lt1"/>
                </a:highlight>
                <a:latin typeface="Roboto Medium"/>
                <a:ea typeface="Roboto Medium"/>
                <a:cs typeface="Roboto Medium"/>
                <a:sym typeface="Roboto Medium"/>
              </a:rPr>
              <a:t>Anusha Poojary-	002114479​</a:t>
            </a:r>
            <a:endParaRPr sz="1300">
              <a:solidFill>
                <a:schemeClr val="dk2"/>
              </a:solidFill>
              <a:highlight>
                <a:schemeClr val="lt1"/>
              </a:highlight>
              <a:latin typeface="Roboto Medium"/>
              <a:ea typeface="Roboto Medium"/>
              <a:cs typeface="Roboto Medium"/>
              <a:sym typeface="Roboto Medium"/>
            </a:endParaRPr>
          </a:p>
          <a:p>
            <a:pPr indent="0" lvl="0" marL="0" rtl="0" algn="l">
              <a:lnSpc>
                <a:spcPct val="121153"/>
              </a:lnSpc>
              <a:spcBef>
                <a:spcPts val="0"/>
              </a:spcBef>
              <a:spcAft>
                <a:spcPts val="0"/>
              </a:spcAft>
              <a:buNone/>
            </a:pPr>
            <a:r>
              <a:rPr lang="en-GB" sz="1300">
                <a:solidFill>
                  <a:schemeClr val="dk2"/>
                </a:solidFill>
                <a:highlight>
                  <a:schemeClr val="lt1"/>
                </a:highlight>
                <a:latin typeface="Roboto Medium"/>
                <a:ea typeface="Roboto Medium"/>
                <a:cs typeface="Roboto Medium"/>
                <a:sym typeface="Roboto Medium"/>
              </a:rPr>
              <a:t>Ankita Senapati-	001003695​</a:t>
            </a:r>
            <a:endParaRPr sz="1300">
              <a:solidFill>
                <a:schemeClr val="dk2"/>
              </a:solidFill>
              <a:highlight>
                <a:schemeClr val="lt1"/>
              </a:highlight>
              <a:latin typeface="Roboto Medium"/>
              <a:ea typeface="Roboto Medium"/>
              <a:cs typeface="Roboto Medium"/>
              <a:sym typeface="Roboto Medium"/>
            </a:endParaRPr>
          </a:p>
          <a:p>
            <a:pPr indent="0" lvl="0" marL="0" rtl="0" algn="l">
              <a:lnSpc>
                <a:spcPct val="121153"/>
              </a:lnSpc>
              <a:spcBef>
                <a:spcPts val="0"/>
              </a:spcBef>
              <a:spcAft>
                <a:spcPts val="0"/>
              </a:spcAft>
              <a:buNone/>
            </a:pPr>
            <a:r>
              <a:rPr lang="en-GB" sz="1300">
                <a:solidFill>
                  <a:schemeClr val="dk2"/>
                </a:solidFill>
                <a:highlight>
                  <a:schemeClr val="lt1"/>
                </a:highlight>
                <a:latin typeface="Roboto Medium"/>
                <a:ea typeface="Roboto Medium"/>
                <a:cs typeface="Roboto Medium"/>
                <a:sym typeface="Roboto Medium"/>
              </a:rPr>
              <a:t>Merwin Roy-	002959569​</a:t>
            </a:r>
            <a:endParaRPr sz="1300">
              <a:solidFill>
                <a:schemeClr val="dk2"/>
              </a:solidFill>
              <a:highlight>
                <a:schemeClr val="lt1"/>
              </a:highlight>
              <a:latin typeface="Roboto Medium"/>
              <a:ea typeface="Roboto Medium"/>
              <a:cs typeface="Roboto Medium"/>
              <a:sym typeface="Roboto Medium"/>
            </a:endParaRPr>
          </a:p>
          <a:p>
            <a:pPr indent="0" lvl="0" marL="0" rtl="0" algn="l">
              <a:lnSpc>
                <a:spcPct val="121153"/>
              </a:lnSpc>
              <a:spcBef>
                <a:spcPts val="0"/>
              </a:spcBef>
              <a:spcAft>
                <a:spcPts val="0"/>
              </a:spcAft>
              <a:buNone/>
            </a:pPr>
            <a:r>
              <a:rPr lang="en-GB" sz="1300">
                <a:solidFill>
                  <a:schemeClr val="dk2"/>
                </a:solidFill>
                <a:highlight>
                  <a:schemeClr val="lt1"/>
                </a:highlight>
                <a:latin typeface="Roboto Medium"/>
                <a:ea typeface="Roboto Medium"/>
                <a:cs typeface="Roboto Medium"/>
                <a:sym typeface="Roboto Medium"/>
              </a:rPr>
              <a:t>Surbhi Parihar-	001597188​</a:t>
            </a:r>
            <a:endParaRPr sz="1300">
              <a:solidFill>
                <a:schemeClr val="dk2"/>
              </a:solidFill>
              <a:highlight>
                <a:schemeClr val="lt1"/>
              </a:highlight>
              <a:latin typeface="Roboto Medium"/>
              <a:ea typeface="Roboto Medium"/>
              <a:cs typeface="Roboto Medium"/>
              <a:sym typeface="Roboto Medium"/>
            </a:endParaRPr>
          </a:p>
          <a:p>
            <a:pPr indent="0" lvl="0" marL="0" rtl="0" algn="l">
              <a:spcBef>
                <a:spcPts val="0"/>
              </a:spcBef>
              <a:spcAft>
                <a:spcPts val="0"/>
              </a:spcAft>
              <a:buNone/>
            </a:pPr>
            <a:r>
              <a:rPr lang="en-GB" sz="1300">
                <a:solidFill>
                  <a:schemeClr val="dk2"/>
                </a:solidFill>
                <a:highlight>
                  <a:schemeClr val="lt1"/>
                </a:highlight>
                <a:latin typeface="Roboto Medium"/>
                <a:ea typeface="Roboto Medium"/>
                <a:cs typeface="Roboto Medium"/>
                <a:sym typeface="Roboto Medium"/>
              </a:rPr>
              <a:t>Krishna Pal Singh- 002954173</a:t>
            </a:r>
            <a:endParaRPr>
              <a:solidFill>
                <a:schemeClr val="dk2"/>
              </a:solidFill>
              <a:highlight>
                <a:schemeClr val="lt1"/>
              </a:highlight>
              <a:latin typeface="Roboto Medium"/>
              <a:ea typeface="Roboto Medium"/>
              <a:cs typeface="Roboto Medium"/>
              <a:sym typeface="Roboto Medium"/>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65" name="Google Shape;65;p13"/>
          <p:cNvSpPr txBox="1"/>
          <p:nvPr/>
        </p:nvSpPr>
        <p:spPr>
          <a:xfrm>
            <a:off x="64850" y="2552225"/>
            <a:ext cx="3609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Roboto Medium"/>
                <a:ea typeface="Roboto Medium"/>
                <a:cs typeface="Roboto Medium"/>
                <a:sym typeface="Roboto Medium"/>
              </a:rPr>
              <a:t>User Experience Design &amp; Testing</a:t>
            </a:r>
            <a:endParaRPr>
              <a:solidFill>
                <a:schemeClr val="lt1"/>
              </a:solidFill>
              <a:latin typeface="Roboto Medium"/>
              <a:ea typeface="Roboto Medium"/>
              <a:cs typeface="Roboto Medium"/>
              <a:sym typeface="Roboto Medium"/>
            </a:endParaRPr>
          </a:p>
          <a:p>
            <a:pPr indent="0" lvl="0" marL="0" rtl="0" algn="l">
              <a:spcBef>
                <a:spcPts val="0"/>
              </a:spcBef>
              <a:spcAft>
                <a:spcPts val="0"/>
              </a:spcAft>
              <a:buNone/>
            </a:pPr>
            <a:r>
              <a:rPr i="1" lang="en-GB" sz="1200">
                <a:solidFill>
                  <a:schemeClr val="lt1"/>
                </a:solidFill>
                <a:latin typeface="Roboto"/>
                <a:ea typeface="Roboto"/>
                <a:cs typeface="Roboto"/>
                <a:sym typeface="Roboto"/>
              </a:rPr>
              <a:t>Final Presentation</a:t>
            </a:r>
            <a:endParaRPr i="1" sz="12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idx="2" type="body"/>
          </p:nvPr>
        </p:nvSpPr>
        <p:spPr>
          <a:xfrm>
            <a:off x="4682650" y="71775"/>
            <a:ext cx="4386600" cy="4895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Roboto"/>
              <a:buChar char="●"/>
            </a:pPr>
            <a:r>
              <a:rPr b="1" lang="en-GB">
                <a:latin typeface="Roboto"/>
                <a:ea typeface="Roboto"/>
                <a:cs typeface="Roboto"/>
                <a:sym typeface="Roboto"/>
              </a:rPr>
              <a:t>Explore</a:t>
            </a:r>
            <a:r>
              <a:rPr lang="en-GB">
                <a:latin typeface="Roboto"/>
                <a:ea typeface="Roboto"/>
                <a:cs typeface="Roboto"/>
                <a:sym typeface="Roboto"/>
              </a:rPr>
              <a:t>: Allow users to explore restaurants, blogs, cuisines seamlessly</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b="1" lang="en-GB">
                <a:latin typeface="Roboto"/>
                <a:ea typeface="Roboto"/>
                <a:cs typeface="Roboto"/>
                <a:sym typeface="Roboto"/>
              </a:rPr>
              <a:t>Integrated Platform</a:t>
            </a:r>
            <a:r>
              <a:rPr lang="en-GB">
                <a:latin typeface="Roboto"/>
                <a:ea typeface="Roboto"/>
                <a:cs typeface="Roboto"/>
                <a:sym typeface="Roboto"/>
              </a:rPr>
              <a:t>: Provide an integrated platform for a variety of users who </a:t>
            </a:r>
            <a:r>
              <a:rPr lang="en-GB">
                <a:latin typeface="Roboto"/>
                <a:ea typeface="Roboto"/>
                <a:cs typeface="Roboto"/>
                <a:sym typeface="Roboto"/>
              </a:rPr>
              <a:t>share different types of food interests.</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b="1" lang="en-GB">
                <a:latin typeface="Roboto"/>
                <a:ea typeface="Roboto"/>
                <a:cs typeface="Roboto"/>
                <a:sym typeface="Roboto"/>
              </a:rPr>
              <a:t>Marketing</a:t>
            </a:r>
            <a:r>
              <a:rPr lang="en-GB">
                <a:latin typeface="Roboto"/>
                <a:ea typeface="Roboto"/>
                <a:cs typeface="Roboto"/>
                <a:sym typeface="Roboto"/>
              </a:rPr>
              <a:t>: Provide bloggers an opportunity to market and publicize their blogs.</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b="1" lang="en-GB">
                <a:latin typeface="Roboto"/>
                <a:ea typeface="Roboto"/>
                <a:cs typeface="Roboto"/>
                <a:sym typeface="Roboto"/>
              </a:rPr>
              <a:t>Optimize Blogging Experience</a:t>
            </a:r>
            <a:r>
              <a:rPr lang="en-GB">
                <a:latin typeface="Roboto"/>
                <a:ea typeface="Roboto"/>
                <a:cs typeface="Roboto"/>
                <a:sym typeface="Roboto"/>
              </a:rPr>
              <a:t>: To optimize the overall blogging experience by allowing users to upload high quality pictures, seamless navigation, connecting with other bloggers. </a:t>
            </a:r>
            <a:endParaRPr>
              <a:latin typeface="Roboto"/>
              <a:ea typeface="Roboto"/>
              <a:cs typeface="Roboto"/>
              <a:sym typeface="Roboto"/>
            </a:endParaRPr>
          </a:p>
          <a:p>
            <a:pPr indent="0" lvl="0" marL="457200" rtl="0" algn="l">
              <a:spcBef>
                <a:spcPts val="1200"/>
              </a:spcBef>
              <a:spcAft>
                <a:spcPts val="1200"/>
              </a:spcAft>
              <a:buNone/>
            </a:pPr>
            <a:r>
              <a:t/>
            </a:r>
            <a:endParaRPr/>
          </a:p>
        </p:txBody>
      </p:sp>
      <p:pic>
        <p:nvPicPr>
          <p:cNvPr id="141" name="Google Shape;141;p22"/>
          <p:cNvPicPr preferRelativeResize="0"/>
          <p:nvPr/>
        </p:nvPicPr>
        <p:blipFill>
          <a:blip r:embed="rId3">
            <a:alphaModFix/>
          </a:blip>
          <a:stretch>
            <a:fillRect/>
          </a:stretch>
        </p:blipFill>
        <p:spPr>
          <a:xfrm>
            <a:off x="152400" y="152400"/>
            <a:ext cx="4634701" cy="4643299"/>
          </a:xfrm>
          <a:prstGeom prst="rect">
            <a:avLst/>
          </a:prstGeom>
          <a:noFill/>
          <a:ln>
            <a:noFill/>
          </a:ln>
        </p:spPr>
      </p:pic>
      <p:sp>
        <p:nvSpPr>
          <p:cNvPr id="142" name="Google Shape;142;p2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idx="2" type="body"/>
          </p:nvPr>
        </p:nvSpPr>
        <p:spPr>
          <a:xfrm>
            <a:off x="4915850" y="152400"/>
            <a:ext cx="3837000" cy="3951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Roboto"/>
              <a:buChar char="●"/>
            </a:pPr>
            <a:r>
              <a:rPr b="1" lang="en-GB">
                <a:latin typeface="Roboto"/>
                <a:ea typeface="Roboto"/>
                <a:cs typeface="Roboto"/>
                <a:sym typeface="Roboto"/>
              </a:rPr>
              <a:t>Customer Satisfaction: </a:t>
            </a:r>
            <a:r>
              <a:rPr lang="en-GB">
                <a:latin typeface="Roboto"/>
                <a:ea typeface="Roboto"/>
                <a:cs typeface="Roboto"/>
                <a:sym typeface="Roboto"/>
              </a:rPr>
              <a:t>Allowing users to provide feedback to focus on customer satisfaction</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b="1" lang="en-GB">
                <a:latin typeface="Roboto"/>
                <a:ea typeface="Roboto"/>
                <a:cs typeface="Roboto"/>
                <a:sym typeface="Roboto"/>
              </a:rPr>
              <a:t>Connecting Users: </a:t>
            </a:r>
            <a:r>
              <a:rPr lang="en-GB">
                <a:latin typeface="Roboto"/>
                <a:ea typeface="Roboto"/>
                <a:cs typeface="Roboto"/>
                <a:sym typeface="Roboto"/>
              </a:rPr>
              <a:t>Allow users to follow their favorite bloggers to see more posts from them</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b="1" lang="en-GB">
                <a:latin typeface="Roboto"/>
                <a:ea typeface="Roboto"/>
                <a:cs typeface="Roboto"/>
                <a:sym typeface="Roboto"/>
              </a:rPr>
              <a:t>Generate More Sales: </a:t>
            </a:r>
            <a:r>
              <a:rPr lang="en-GB">
                <a:latin typeface="Roboto"/>
                <a:ea typeface="Roboto"/>
                <a:cs typeface="Roboto"/>
                <a:sym typeface="Roboto"/>
              </a:rPr>
              <a:t>Promote blogs to attract customers thus helping business to generate more sales</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b="1" lang="en-GB">
                <a:latin typeface="Roboto"/>
                <a:ea typeface="Roboto"/>
                <a:cs typeface="Roboto"/>
                <a:sym typeface="Roboto"/>
              </a:rPr>
              <a:t>Increasing Healthy Food Awareness: </a:t>
            </a:r>
            <a:r>
              <a:rPr lang="en-GB">
                <a:latin typeface="Roboto"/>
                <a:ea typeface="Roboto"/>
                <a:cs typeface="Roboto"/>
                <a:sym typeface="Roboto"/>
              </a:rPr>
              <a:t>Encouraging users to undertake a healthy lifestyle</a:t>
            </a:r>
            <a:endParaRPr>
              <a:latin typeface="Roboto"/>
              <a:ea typeface="Roboto"/>
              <a:cs typeface="Roboto"/>
              <a:sym typeface="Roboto"/>
            </a:endParaRPr>
          </a:p>
        </p:txBody>
      </p:sp>
      <p:pic>
        <p:nvPicPr>
          <p:cNvPr id="148" name="Google Shape;148;p23"/>
          <p:cNvPicPr preferRelativeResize="0"/>
          <p:nvPr/>
        </p:nvPicPr>
        <p:blipFill>
          <a:blip r:embed="rId3">
            <a:alphaModFix/>
          </a:blip>
          <a:stretch>
            <a:fillRect/>
          </a:stretch>
        </p:blipFill>
        <p:spPr>
          <a:xfrm>
            <a:off x="152400" y="152400"/>
            <a:ext cx="4634701" cy="4643299"/>
          </a:xfrm>
          <a:prstGeom prst="rect">
            <a:avLst/>
          </a:prstGeom>
          <a:noFill/>
          <a:ln>
            <a:noFill/>
          </a:ln>
        </p:spPr>
      </p:pic>
      <p:sp>
        <p:nvSpPr>
          <p:cNvPr id="149" name="Google Shape;149;p23"/>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User Personas</a:t>
            </a:r>
            <a:endParaRPr/>
          </a:p>
        </p:txBody>
      </p:sp>
      <p:pic>
        <p:nvPicPr>
          <p:cNvPr id="155" name="Google Shape;155;p24"/>
          <p:cNvPicPr preferRelativeResize="0"/>
          <p:nvPr/>
        </p:nvPicPr>
        <p:blipFill>
          <a:blip r:embed="rId3">
            <a:alphaModFix/>
          </a:blip>
          <a:stretch>
            <a:fillRect/>
          </a:stretch>
        </p:blipFill>
        <p:spPr>
          <a:xfrm>
            <a:off x="152400" y="152400"/>
            <a:ext cx="4321250" cy="43132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162100" y="118900"/>
            <a:ext cx="3339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50">
                <a:solidFill>
                  <a:schemeClr val="dk2"/>
                </a:solidFill>
                <a:highlight>
                  <a:schemeClr val="lt1"/>
                </a:highlight>
                <a:latin typeface="Roboto"/>
                <a:ea typeface="Roboto"/>
                <a:cs typeface="Roboto"/>
                <a:sym typeface="Roboto"/>
              </a:rPr>
              <a:t>USER PERSONA 1: </a:t>
            </a:r>
            <a:endParaRPr b="1" sz="1650">
              <a:solidFill>
                <a:schemeClr val="dk2"/>
              </a:solidFill>
              <a:highlight>
                <a:schemeClr val="lt1"/>
              </a:highlight>
              <a:latin typeface="Roboto"/>
              <a:ea typeface="Roboto"/>
              <a:cs typeface="Roboto"/>
              <a:sym typeface="Roboto"/>
            </a:endParaRPr>
          </a:p>
          <a:p>
            <a:pPr indent="0" lvl="0" marL="0" rtl="0" algn="l">
              <a:spcBef>
                <a:spcPts val="0"/>
              </a:spcBef>
              <a:spcAft>
                <a:spcPts val="0"/>
              </a:spcAft>
              <a:buNone/>
            </a:pPr>
            <a:r>
              <a:rPr b="1" lang="en-GB" sz="1650">
                <a:solidFill>
                  <a:schemeClr val="dk2"/>
                </a:solidFill>
                <a:highlight>
                  <a:schemeClr val="lt1"/>
                </a:highlight>
                <a:latin typeface="Roboto"/>
                <a:ea typeface="Roboto"/>
                <a:cs typeface="Roboto"/>
                <a:sym typeface="Roboto"/>
              </a:rPr>
              <a:t>James Roe</a:t>
            </a:r>
            <a:endParaRPr sz="200">
              <a:solidFill>
                <a:schemeClr val="dk2"/>
              </a:solidFill>
              <a:highlight>
                <a:schemeClr val="lt1"/>
              </a:highlight>
              <a:latin typeface="Roboto"/>
              <a:ea typeface="Roboto"/>
              <a:cs typeface="Roboto"/>
              <a:sym typeface="Roboto"/>
            </a:endParaRPr>
          </a:p>
        </p:txBody>
      </p:sp>
      <p:pic>
        <p:nvPicPr>
          <p:cNvPr id="161" name="Google Shape;161;p25"/>
          <p:cNvPicPr preferRelativeResize="0"/>
          <p:nvPr/>
        </p:nvPicPr>
        <p:blipFill>
          <a:blip r:embed="rId3">
            <a:alphaModFix/>
          </a:blip>
          <a:stretch>
            <a:fillRect/>
          </a:stretch>
        </p:blipFill>
        <p:spPr>
          <a:xfrm>
            <a:off x="162100" y="853875"/>
            <a:ext cx="2875050" cy="2356250"/>
          </a:xfrm>
          <a:prstGeom prst="rect">
            <a:avLst/>
          </a:prstGeom>
          <a:noFill/>
          <a:ln cap="flat" cmpd="sng" w="9525">
            <a:solidFill>
              <a:srgbClr val="191919"/>
            </a:solidFill>
            <a:prstDash val="solid"/>
            <a:round/>
            <a:headEnd len="sm" w="sm" type="none"/>
            <a:tailEnd len="sm" w="sm" type="none"/>
          </a:ln>
        </p:spPr>
      </p:pic>
      <p:sp>
        <p:nvSpPr>
          <p:cNvPr id="162" name="Google Shape;162;p25"/>
          <p:cNvSpPr txBox="1"/>
          <p:nvPr/>
        </p:nvSpPr>
        <p:spPr>
          <a:xfrm>
            <a:off x="162025" y="3210125"/>
            <a:ext cx="2875200" cy="19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Name</a:t>
            </a:r>
            <a:r>
              <a:rPr lang="en-GB" sz="1000">
                <a:solidFill>
                  <a:schemeClr val="dk2"/>
                </a:solidFill>
                <a:highlight>
                  <a:srgbClr val="EDEBE9"/>
                </a:highlight>
                <a:latin typeface="Roboto"/>
                <a:ea typeface="Roboto"/>
                <a:cs typeface="Roboto"/>
                <a:sym typeface="Roboto"/>
              </a:rPr>
              <a:t>: James Roe​</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Age</a:t>
            </a:r>
            <a:r>
              <a:rPr lang="en-GB" sz="1000">
                <a:solidFill>
                  <a:schemeClr val="dk2"/>
                </a:solidFill>
                <a:highlight>
                  <a:srgbClr val="EDEBE9"/>
                </a:highlight>
                <a:latin typeface="Roboto"/>
                <a:ea typeface="Roboto"/>
                <a:cs typeface="Roboto"/>
                <a:sym typeface="Roboto"/>
              </a:rPr>
              <a:t>: 19​</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Occupation</a:t>
            </a:r>
            <a:r>
              <a:rPr lang="en-GB" sz="1000">
                <a:solidFill>
                  <a:schemeClr val="dk2"/>
                </a:solidFill>
                <a:highlight>
                  <a:srgbClr val="EDEBE9"/>
                </a:highlight>
                <a:latin typeface="Roboto"/>
                <a:ea typeface="Roboto"/>
                <a:cs typeface="Roboto"/>
                <a:sym typeface="Roboto"/>
              </a:rPr>
              <a:t>: Travel Vlogger​</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Household</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Income</a:t>
            </a:r>
            <a:r>
              <a:rPr lang="en-GB" sz="1000">
                <a:solidFill>
                  <a:schemeClr val="dk2"/>
                </a:solidFill>
                <a:highlight>
                  <a:srgbClr val="EDEBE9"/>
                </a:highlight>
                <a:latin typeface="Roboto"/>
                <a:ea typeface="Roboto"/>
                <a:cs typeface="Roboto"/>
                <a:sym typeface="Roboto"/>
              </a:rPr>
              <a:t>: 20000$ / year​</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Technical</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profile</a:t>
            </a:r>
            <a:r>
              <a:rPr lang="en-GB" sz="1000">
                <a:solidFill>
                  <a:schemeClr val="dk2"/>
                </a:solidFill>
                <a:highlight>
                  <a:srgbClr val="EDEBE9"/>
                </a:highlight>
                <a:latin typeface="Roboto"/>
                <a:ea typeface="Roboto"/>
                <a:cs typeface="Roboto"/>
                <a:sym typeface="Roboto"/>
              </a:rPr>
              <a:t>: proficient with technology, Uses a Macbook, 100 mbps internet connection.​</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Internet</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use</a:t>
            </a:r>
            <a:r>
              <a:rPr lang="en-GB" sz="1000">
                <a:solidFill>
                  <a:schemeClr val="dk2"/>
                </a:solidFill>
                <a:highlight>
                  <a:srgbClr val="EDEBE9"/>
                </a:highlight>
                <a:latin typeface="Roboto"/>
                <a:ea typeface="Roboto"/>
                <a:cs typeface="Roboto"/>
                <a:sym typeface="Roboto"/>
              </a:rPr>
              <a:t>: 30% mobile internet, 60% public internet</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Favorite</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sites</a:t>
            </a:r>
            <a:r>
              <a:rPr lang="en-GB" sz="1000">
                <a:solidFill>
                  <a:schemeClr val="dk2"/>
                </a:solidFill>
                <a:highlight>
                  <a:srgbClr val="EDEBE9"/>
                </a:highlight>
                <a:latin typeface="Roboto"/>
                <a:ea typeface="Roboto"/>
                <a:cs typeface="Roboto"/>
                <a:sym typeface="Roboto"/>
              </a:rPr>
              <a:t>: Pinterest, Instagram​</a:t>
            </a:r>
            <a:endParaRPr sz="1000">
              <a:solidFill>
                <a:schemeClr val="dk2"/>
              </a:solidFill>
              <a:highlight>
                <a:srgbClr val="EDEBE9"/>
              </a:highlight>
              <a:latin typeface="Roboto"/>
              <a:ea typeface="Roboto"/>
              <a:cs typeface="Roboto"/>
              <a:sym typeface="Roboto"/>
            </a:endParaRPr>
          </a:p>
        </p:txBody>
      </p:sp>
      <p:sp>
        <p:nvSpPr>
          <p:cNvPr id="163" name="Google Shape;163;p25"/>
          <p:cNvSpPr txBox="1"/>
          <p:nvPr/>
        </p:nvSpPr>
        <p:spPr>
          <a:xfrm>
            <a:off x="3804600" y="1552000"/>
            <a:ext cx="4885500" cy="123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GB" sz="1300">
                <a:solidFill>
                  <a:schemeClr val="dk2"/>
                </a:solidFill>
                <a:highlight>
                  <a:srgbClr val="EDEBE9"/>
                </a:highlight>
                <a:latin typeface="Times New Roman"/>
                <a:ea typeface="Times New Roman"/>
                <a:cs typeface="Times New Roman"/>
                <a:sym typeface="Times New Roman"/>
              </a:rPr>
              <a:t>“</a:t>
            </a:r>
            <a:r>
              <a:rPr b="1" i="1" lang="en-GB" sz="1200">
                <a:solidFill>
                  <a:schemeClr val="dk2"/>
                </a:solidFill>
                <a:highlight>
                  <a:srgbClr val="EDEBE9"/>
                </a:highlight>
                <a:latin typeface="Roboto"/>
                <a:ea typeface="Roboto"/>
                <a:cs typeface="Roboto"/>
                <a:sym typeface="Roboto"/>
              </a:rPr>
              <a:t>I like to travel a lot, and it gets difficult to find good places to eat”</a:t>
            </a:r>
            <a:r>
              <a:rPr b="1" lang="en-GB" sz="1200">
                <a:solidFill>
                  <a:schemeClr val="dk2"/>
                </a:solidFill>
                <a:highlight>
                  <a:srgbClr val="EDEBE9"/>
                </a:highlight>
                <a:latin typeface="Roboto"/>
                <a:ea typeface="Roboto"/>
                <a:cs typeface="Roboto"/>
                <a:sym typeface="Roboto"/>
              </a:rPr>
              <a:t>​</a:t>
            </a:r>
            <a:endParaRPr b="1" sz="12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200">
                <a:solidFill>
                  <a:schemeClr val="dk2"/>
                </a:solidFill>
                <a:highlight>
                  <a:srgbClr val="EDEBE9"/>
                </a:highlight>
                <a:latin typeface="Roboto"/>
                <a:ea typeface="Roboto"/>
                <a:cs typeface="Roboto"/>
                <a:sym typeface="Roboto"/>
              </a:rPr>
              <a:t>James is a youngster for whom making a style statement means a lot and is looking for the right online marketplace to buy his apparel from.​</a:t>
            </a:r>
            <a:endParaRPr b="1" sz="1200">
              <a:solidFill>
                <a:schemeClr val="dk2"/>
              </a:solidFill>
              <a:highlight>
                <a:srgbClr val="EDEBE9"/>
              </a:highlight>
              <a:latin typeface="Roboto"/>
              <a:ea typeface="Roboto"/>
              <a:cs typeface="Roboto"/>
              <a:sym typeface="Roboto"/>
            </a:endParaRPr>
          </a:p>
        </p:txBody>
      </p:sp>
      <p:sp>
        <p:nvSpPr>
          <p:cNvPr id="164" name="Google Shape;164;p25"/>
          <p:cNvSpPr txBox="1"/>
          <p:nvPr/>
        </p:nvSpPr>
        <p:spPr>
          <a:xfrm>
            <a:off x="4747350" y="853875"/>
            <a:ext cx="3000000" cy="446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dk2"/>
                </a:solidFill>
              </a:rPr>
              <a:t>ABOUT USER</a:t>
            </a:r>
            <a:endParaRPr sz="1700">
              <a:solidFill>
                <a:schemeClr val="dk2"/>
              </a:solidFill>
            </a:endParaRPr>
          </a:p>
        </p:txBody>
      </p:sp>
      <p:sp>
        <p:nvSpPr>
          <p:cNvPr id="165" name="Google Shape;165;p25"/>
          <p:cNvSpPr txBox="1"/>
          <p:nvPr/>
        </p:nvSpPr>
        <p:spPr>
          <a:xfrm>
            <a:off x="4747350" y="2914463"/>
            <a:ext cx="30000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191919"/>
                </a:solidFill>
                <a:highlight>
                  <a:schemeClr val="lt1"/>
                </a:highlight>
              </a:rPr>
              <a:t>GOALS AND FRUSTRATIONS</a:t>
            </a:r>
            <a:r>
              <a:rPr lang="en-GB">
                <a:solidFill>
                  <a:srgbClr val="191919"/>
                </a:solidFill>
                <a:highlight>
                  <a:schemeClr val="lt1"/>
                </a:highlight>
              </a:rPr>
              <a:t>​</a:t>
            </a:r>
            <a:endParaRPr>
              <a:solidFill>
                <a:srgbClr val="191919"/>
              </a:solidFill>
              <a:highlight>
                <a:schemeClr val="lt1"/>
              </a:highlight>
            </a:endParaRPr>
          </a:p>
        </p:txBody>
      </p:sp>
      <p:sp>
        <p:nvSpPr>
          <p:cNvPr id="166" name="Google Shape;166;p25"/>
          <p:cNvSpPr txBox="1"/>
          <p:nvPr/>
        </p:nvSpPr>
        <p:spPr>
          <a:xfrm>
            <a:off x="3804600" y="3314675"/>
            <a:ext cx="52314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EDEBE9"/>
                </a:highlight>
                <a:latin typeface="Roboto"/>
                <a:ea typeface="Roboto"/>
                <a:cs typeface="Roboto"/>
                <a:sym typeface="Roboto"/>
              </a:rPr>
              <a:t>GOALS:​</a:t>
            </a:r>
            <a:endParaRPr b="1"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200">
                <a:highlight>
                  <a:srgbClr val="EDEBE9"/>
                </a:highlight>
                <a:latin typeface="Roboto"/>
                <a:ea typeface="Roboto"/>
                <a:cs typeface="Roboto"/>
                <a:sym typeface="Roboto"/>
              </a:rPr>
              <a:t>James wants to try the best local cuisine when he visits a new town.​</a:t>
            </a:r>
            <a:endParaRPr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200">
                <a:highlight>
                  <a:srgbClr val="EDEBE9"/>
                </a:highlight>
                <a:latin typeface="Roboto"/>
                <a:ea typeface="Roboto"/>
                <a:cs typeface="Roboto"/>
                <a:sym typeface="Roboto"/>
              </a:rPr>
              <a:t>He can invest his time and effort reading through the blogs and then explore that restaurant.​</a:t>
            </a:r>
            <a:endParaRPr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200">
                <a:highlight>
                  <a:srgbClr val="EDEBE9"/>
                </a:highlight>
                <a:latin typeface="Roboto"/>
                <a:ea typeface="Roboto"/>
                <a:cs typeface="Roboto"/>
                <a:sym typeface="Roboto"/>
              </a:rPr>
              <a:t>FRUSTRATIONS:​</a:t>
            </a:r>
            <a:endParaRPr b="1"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200">
                <a:highlight>
                  <a:srgbClr val="EDEBE9"/>
                </a:highlight>
                <a:latin typeface="Roboto"/>
                <a:ea typeface="Roboto"/>
                <a:cs typeface="Roboto"/>
                <a:sym typeface="Roboto"/>
              </a:rPr>
              <a:t>James is frustrated because google reviews are misleading sometimes and are too commercial to be trusted.​</a:t>
            </a:r>
            <a:endParaRPr sz="1200">
              <a:highlight>
                <a:srgbClr val="EDEBE9"/>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162100" y="118900"/>
            <a:ext cx="3339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50">
                <a:solidFill>
                  <a:schemeClr val="dk2"/>
                </a:solidFill>
                <a:highlight>
                  <a:schemeClr val="lt1"/>
                </a:highlight>
                <a:latin typeface="Roboto"/>
                <a:ea typeface="Roboto"/>
                <a:cs typeface="Roboto"/>
                <a:sym typeface="Roboto"/>
              </a:rPr>
              <a:t>USER PERSONA 2: </a:t>
            </a:r>
            <a:endParaRPr b="1" sz="1650">
              <a:solidFill>
                <a:schemeClr val="dk2"/>
              </a:solidFill>
              <a:highlight>
                <a:schemeClr val="lt1"/>
              </a:highlight>
              <a:latin typeface="Roboto"/>
              <a:ea typeface="Roboto"/>
              <a:cs typeface="Roboto"/>
              <a:sym typeface="Roboto"/>
            </a:endParaRPr>
          </a:p>
          <a:p>
            <a:pPr indent="0" lvl="0" marL="0" rtl="0" algn="l">
              <a:spcBef>
                <a:spcPts val="0"/>
              </a:spcBef>
              <a:spcAft>
                <a:spcPts val="0"/>
              </a:spcAft>
              <a:buNone/>
            </a:pPr>
            <a:r>
              <a:rPr b="1" lang="en-GB" sz="1650">
                <a:solidFill>
                  <a:schemeClr val="dk2"/>
                </a:solidFill>
                <a:highlight>
                  <a:schemeClr val="lt1"/>
                </a:highlight>
                <a:latin typeface="Roboto"/>
                <a:ea typeface="Roboto"/>
                <a:cs typeface="Roboto"/>
                <a:sym typeface="Roboto"/>
              </a:rPr>
              <a:t>Janet Monahan</a:t>
            </a:r>
            <a:endParaRPr sz="200">
              <a:solidFill>
                <a:schemeClr val="dk2"/>
              </a:solidFill>
              <a:highlight>
                <a:schemeClr val="lt1"/>
              </a:highlight>
              <a:latin typeface="Roboto"/>
              <a:ea typeface="Roboto"/>
              <a:cs typeface="Roboto"/>
              <a:sym typeface="Roboto"/>
            </a:endParaRPr>
          </a:p>
        </p:txBody>
      </p:sp>
      <p:sp>
        <p:nvSpPr>
          <p:cNvPr id="172" name="Google Shape;172;p26"/>
          <p:cNvSpPr txBox="1"/>
          <p:nvPr/>
        </p:nvSpPr>
        <p:spPr>
          <a:xfrm>
            <a:off x="162025" y="3210125"/>
            <a:ext cx="3292500" cy="175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Name</a:t>
            </a:r>
            <a:r>
              <a:rPr lang="en-GB" sz="1000">
                <a:solidFill>
                  <a:schemeClr val="dk2"/>
                </a:solidFill>
                <a:highlight>
                  <a:srgbClr val="EDEBE9"/>
                </a:highlight>
                <a:latin typeface="Roboto"/>
                <a:ea typeface="Roboto"/>
                <a:cs typeface="Roboto"/>
                <a:sym typeface="Roboto"/>
              </a:rPr>
              <a:t>: Janet Monahan</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Age</a:t>
            </a:r>
            <a:r>
              <a:rPr lang="en-GB" sz="1000">
                <a:solidFill>
                  <a:schemeClr val="dk2"/>
                </a:solidFill>
                <a:highlight>
                  <a:srgbClr val="EDEBE9"/>
                </a:highlight>
                <a:latin typeface="Roboto"/>
                <a:ea typeface="Roboto"/>
                <a:cs typeface="Roboto"/>
                <a:sym typeface="Roboto"/>
              </a:rPr>
              <a:t>: 35</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Occupation</a:t>
            </a:r>
            <a:r>
              <a:rPr lang="en-GB" sz="1000">
                <a:solidFill>
                  <a:schemeClr val="dk2"/>
                </a:solidFill>
                <a:highlight>
                  <a:srgbClr val="EDEBE9"/>
                </a:highlight>
                <a:latin typeface="Roboto"/>
                <a:ea typeface="Roboto"/>
                <a:cs typeface="Roboto"/>
                <a:sym typeface="Roboto"/>
              </a:rPr>
              <a:t>: Lawyer</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Household</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Income</a:t>
            </a:r>
            <a:r>
              <a:rPr lang="en-GB" sz="1000">
                <a:solidFill>
                  <a:schemeClr val="dk2"/>
                </a:solidFill>
                <a:highlight>
                  <a:srgbClr val="EDEBE9"/>
                </a:highlight>
                <a:latin typeface="Roboto"/>
                <a:ea typeface="Roboto"/>
                <a:cs typeface="Roboto"/>
                <a:sym typeface="Roboto"/>
              </a:rPr>
              <a:t>: 125000$ / year​</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Technical</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profile</a:t>
            </a:r>
            <a:r>
              <a:rPr lang="en-GB" sz="1000">
                <a:solidFill>
                  <a:schemeClr val="dk2"/>
                </a:solidFill>
                <a:highlight>
                  <a:srgbClr val="EDEBE9"/>
                </a:highlight>
                <a:latin typeface="Roboto"/>
                <a:ea typeface="Roboto"/>
                <a:cs typeface="Roboto"/>
                <a:sym typeface="Roboto"/>
              </a:rPr>
              <a:t>: </a:t>
            </a:r>
            <a:r>
              <a:rPr lang="en-GB" sz="1000">
                <a:solidFill>
                  <a:schemeClr val="dk2"/>
                </a:solidFill>
                <a:highlight>
                  <a:srgbClr val="EDEBE9"/>
                </a:highlight>
                <a:latin typeface="Roboto"/>
                <a:ea typeface="Roboto"/>
                <a:cs typeface="Roboto"/>
                <a:sym typeface="Roboto"/>
              </a:rPr>
              <a:t>proficient with technology, Uses a Macbook, macOS Monterey, 100 mbps internet connection.​</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Internet</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use</a:t>
            </a:r>
            <a:r>
              <a:rPr lang="en-GB" sz="1000">
                <a:solidFill>
                  <a:schemeClr val="dk2"/>
                </a:solidFill>
                <a:highlight>
                  <a:srgbClr val="EDEBE9"/>
                </a:highlight>
                <a:latin typeface="Roboto"/>
                <a:ea typeface="Roboto"/>
                <a:cs typeface="Roboto"/>
                <a:sym typeface="Roboto"/>
              </a:rPr>
              <a:t>: 30% mobile internet, 60% public internet​</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Favorite</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sites</a:t>
            </a:r>
            <a:r>
              <a:rPr lang="en-GB" sz="1000">
                <a:solidFill>
                  <a:schemeClr val="dk2"/>
                </a:solidFill>
                <a:highlight>
                  <a:srgbClr val="EDEBE9"/>
                </a:highlight>
                <a:latin typeface="Roboto"/>
                <a:ea typeface="Roboto"/>
                <a:cs typeface="Roboto"/>
                <a:sym typeface="Roboto"/>
              </a:rPr>
              <a:t>: Pinterest, Instagram​</a:t>
            </a:r>
            <a:endParaRPr sz="1000">
              <a:solidFill>
                <a:schemeClr val="dk2"/>
              </a:solidFill>
              <a:highlight>
                <a:srgbClr val="EDEBE9"/>
              </a:highlight>
              <a:latin typeface="Roboto"/>
              <a:ea typeface="Roboto"/>
              <a:cs typeface="Roboto"/>
              <a:sym typeface="Roboto"/>
            </a:endParaRPr>
          </a:p>
        </p:txBody>
      </p:sp>
      <p:sp>
        <p:nvSpPr>
          <p:cNvPr id="173" name="Google Shape;173;p26"/>
          <p:cNvSpPr txBox="1"/>
          <p:nvPr/>
        </p:nvSpPr>
        <p:spPr>
          <a:xfrm>
            <a:off x="3804600" y="1552000"/>
            <a:ext cx="48855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GB" sz="1200">
                <a:solidFill>
                  <a:schemeClr val="dk2"/>
                </a:solidFill>
                <a:highlight>
                  <a:srgbClr val="EDEBE9"/>
                </a:highlight>
                <a:latin typeface="Roboto"/>
                <a:ea typeface="Roboto"/>
                <a:cs typeface="Roboto"/>
                <a:sym typeface="Roboto"/>
              </a:rPr>
              <a:t>“</a:t>
            </a:r>
            <a:r>
              <a:rPr b="1" i="1" lang="en-GB" sz="1200">
                <a:solidFill>
                  <a:schemeClr val="dk2"/>
                </a:solidFill>
                <a:highlight>
                  <a:srgbClr val="EDEBE9"/>
                </a:highlight>
                <a:latin typeface="Roboto"/>
                <a:ea typeface="Roboto"/>
                <a:cs typeface="Roboto"/>
                <a:sym typeface="Roboto"/>
              </a:rPr>
              <a:t>I like to write in my free time, I write poems, columns and blogs.</a:t>
            </a:r>
            <a:r>
              <a:rPr b="1" i="1" lang="en-GB" sz="1200">
                <a:solidFill>
                  <a:schemeClr val="dk2"/>
                </a:solidFill>
                <a:highlight>
                  <a:srgbClr val="EDEBE9"/>
                </a:highlight>
                <a:latin typeface="Roboto"/>
                <a:ea typeface="Roboto"/>
                <a:cs typeface="Roboto"/>
                <a:sym typeface="Roboto"/>
              </a:rPr>
              <a:t>”</a:t>
            </a:r>
            <a:r>
              <a:rPr b="1" lang="en-GB" sz="1200">
                <a:solidFill>
                  <a:schemeClr val="dk2"/>
                </a:solidFill>
                <a:highlight>
                  <a:srgbClr val="EDEBE9"/>
                </a:highlight>
                <a:latin typeface="Roboto"/>
                <a:ea typeface="Roboto"/>
                <a:cs typeface="Roboto"/>
                <a:sym typeface="Roboto"/>
              </a:rPr>
              <a:t>​</a:t>
            </a:r>
            <a:endParaRPr b="1" sz="12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200">
                <a:solidFill>
                  <a:schemeClr val="dk2"/>
                </a:solidFill>
                <a:highlight>
                  <a:srgbClr val="EDEBE9"/>
                </a:highlight>
                <a:latin typeface="Roboto"/>
                <a:ea typeface="Roboto"/>
                <a:cs typeface="Roboto"/>
                <a:sym typeface="Roboto"/>
              </a:rPr>
              <a:t>Janet is a lawyer who has the hobby of writing poems, letters, editorial columns, entertainment and food blogs.</a:t>
            </a:r>
            <a:endParaRPr b="1" sz="1200">
              <a:solidFill>
                <a:schemeClr val="dk2"/>
              </a:solidFill>
              <a:highlight>
                <a:srgbClr val="EDEBE9"/>
              </a:highlight>
              <a:latin typeface="Roboto"/>
              <a:ea typeface="Roboto"/>
              <a:cs typeface="Roboto"/>
              <a:sym typeface="Roboto"/>
            </a:endParaRPr>
          </a:p>
        </p:txBody>
      </p:sp>
      <p:sp>
        <p:nvSpPr>
          <p:cNvPr id="174" name="Google Shape;174;p26"/>
          <p:cNvSpPr txBox="1"/>
          <p:nvPr/>
        </p:nvSpPr>
        <p:spPr>
          <a:xfrm>
            <a:off x="4747350" y="853875"/>
            <a:ext cx="3000000" cy="446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dk2"/>
                </a:solidFill>
              </a:rPr>
              <a:t>ABOUT USER</a:t>
            </a:r>
            <a:endParaRPr sz="1700">
              <a:solidFill>
                <a:schemeClr val="dk2"/>
              </a:solidFill>
            </a:endParaRPr>
          </a:p>
        </p:txBody>
      </p:sp>
      <p:sp>
        <p:nvSpPr>
          <p:cNvPr id="175" name="Google Shape;175;p26"/>
          <p:cNvSpPr txBox="1"/>
          <p:nvPr/>
        </p:nvSpPr>
        <p:spPr>
          <a:xfrm>
            <a:off x="4747350" y="3040325"/>
            <a:ext cx="30000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191919"/>
                </a:solidFill>
                <a:highlight>
                  <a:schemeClr val="lt1"/>
                </a:highlight>
              </a:rPr>
              <a:t>GOALS AND FRUSTRATIONS</a:t>
            </a:r>
            <a:r>
              <a:rPr lang="en-GB">
                <a:solidFill>
                  <a:srgbClr val="191919"/>
                </a:solidFill>
                <a:highlight>
                  <a:schemeClr val="lt1"/>
                </a:highlight>
              </a:rPr>
              <a:t>​</a:t>
            </a:r>
            <a:endParaRPr>
              <a:solidFill>
                <a:srgbClr val="191919"/>
              </a:solidFill>
              <a:highlight>
                <a:schemeClr val="lt1"/>
              </a:highlight>
            </a:endParaRPr>
          </a:p>
        </p:txBody>
      </p:sp>
      <p:sp>
        <p:nvSpPr>
          <p:cNvPr id="176" name="Google Shape;176;p26"/>
          <p:cNvSpPr txBox="1"/>
          <p:nvPr/>
        </p:nvSpPr>
        <p:spPr>
          <a:xfrm>
            <a:off x="3858650" y="3512750"/>
            <a:ext cx="48315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EDEBE9"/>
                </a:highlight>
                <a:latin typeface="Roboto"/>
                <a:ea typeface="Roboto"/>
                <a:cs typeface="Roboto"/>
                <a:sym typeface="Roboto"/>
              </a:rPr>
              <a:t>GOALS:​</a:t>
            </a:r>
            <a:endParaRPr b="1"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200">
                <a:highlight>
                  <a:srgbClr val="EDEBE9"/>
                </a:highlight>
                <a:latin typeface="Roboto"/>
                <a:ea typeface="Roboto"/>
                <a:cs typeface="Roboto"/>
                <a:sym typeface="Roboto"/>
              </a:rPr>
              <a:t>Janet wants to write food blogs sharing her recipes and secrets to her healthy recipe ideas.</a:t>
            </a:r>
            <a:endParaRPr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200">
                <a:highlight>
                  <a:srgbClr val="EDEBE9"/>
                </a:highlight>
                <a:latin typeface="Roboto"/>
                <a:ea typeface="Roboto"/>
                <a:cs typeface="Roboto"/>
                <a:sym typeface="Roboto"/>
              </a:rPr>
              <a:t>FRUSTRATIONS:​</a:t>
            </a:r>
            <a:endParaRPr b="1"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200">
                <a:highlight>
                  <a:srgbClr val="EDEBE9"/>
                </a:highlight>
                <a:latin typeface="Roboto"/>
                <a:ea typeface="Roboto"/>
                <a:cs typeface="Roboto"/>
                <a:sym typeface="Roboto"/>
              </a:rPr>
              <a:t>Janet is frustrated when she cannot find the right audience for her blogs.</a:t>
            </a:r>
            <a:endParaRPr sz="1200">
              <a:highlight>
                <a:srgbClr val="EDEBE9"/>
              </a:highlight>
              <a:latin typeface="Roboto"/>
              <a:ea typeface="Roboto"/>
              <a:cs typeface="Roboto"/>
              <a:sym typeface="Roboto"/>
            </a:endParaRPr>
          </a:p>
        </p:txBody>
      </p:sp>
      <p:pic>
        <p:nvPicPr>
          <p:cNvPr id="177" name="Google Shape;177;p26"/>
          <p:cNvPicPr preferRelativeResize="0"/>
          <p:nvPr/>
        </p:nvPicPr>
        <p:blipFill>
          <a:blip r:embed="rId3">
            <a:alphaModFix/>
          </a:blip>
          <a:stretch>
            <a:fillRect/>
          </a:stretch>
        </p:blipFill>
        <p:spPr>
          <a:xfrm>
            <a:off x="152400" y="964000"/>
            <a:ext cx="3292344" cy="2093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nvSpPr>
        <p:spPr>
          <a:xfrm>
            <a:off x="162100" y="118900"/>
            <a:ext cx="3339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50">
                <a:solidFill>
                  <a:schemeClr val="dk2"/>
                </a:solidFill>
                <a:highlight>
                  <a:schemeClr val="lt1"/>
                </a:highlight>
                <a:latin typeface="Roboto"/>
                <a:ea typeface="Roboto"/>
                <a:cs typeface="Roboto"/>
                <a:sym typeface="Roboto"/>
              </a:rPr>
              <a:t>USER PERSONA 3: </a:t>
            </a:r>
            <a:endParaRPr b="1" sz="1650">
              <a:solidFill>
                <a:schemeClr val="dk2"/>
              </a:solidFill>
              <a:highlight>
                <a:schemeClr val="lt1"/>
              </a:highlight>
              <a:latin typeface="Roboto"/>
              <a:ea typeface="Roboto"/>
              <a:cs typeface="Roboto"/>
              <a:sym typeface="Roboto"/>
            </a:endParaRPr>
          </a:p>
          <a:p>
            <a:pPr indent="0" lvl="0" marL="0" rtl="0" algn="l">
              <a:spcBef>
                <a:spcPts val="0"/>
              </a:spcBef>
              <a:spcAft>
                <a:spcPts val="0"/>
              </a:spcAft>
              <a:buNone/>
            </a:pPr>
            <a:r>
              <a:rPr b="1" lang="en-GB" sz="1650">
                <a:solidFill>
                  <a:schemeClr val="dk2"/>
                </a:solidFill>
                <a:highlight>
                  <a:schemeClr val="lt1"/>
                </a:highlight>
                <a:latin typeface="Roboto"/>
                <a:ea typeface="Roboto"/>
                <a:cs typeface="Roboto"/>
                <a:sym typeface="Roboto"/>
              </a:rPr>
              <a:t>Peter Anderson</a:t>
            </a:r>
            <a:endParaRPr sz="200">
              <a:solidFill>
                <a:schemeClr val="dk2"/>
              </a:solidFill>
              <a:highlight>
                <a:schemeClr val="lt1"/>
              </a:highlight>
              <a:latin typeface="Roboto"/>
              <a:ea typeface="Roboto"/>
              <a:cs typeface="Roboto"/>
              <a:sym typeface="Roboto"/>
            </a:endParaRPr>
          </a:p>
        </p:txBody>
      </p:sp>
      <p:sp>
        <p:nvSpPr>
          <p:cNvPr id="183" name="Google Shape;183;p27"/>
          <p:cNvSpPr txBox="1"/>
          <p:nvPr/>
        </p:nvSpPr>
        <p:spPr>
          <a:xfrm>
            <a:off x="162025" y="3210125"/>
            <a:ext cx="3282600" cy="15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Name</a:t>
            </a:r>
            <a:r>
              <a:rPr lang="en-GB" sz="1000">
                <a:solidFill>
                  <a:schemeClr val="dk2"/>
                </a:solidFill>
                <a:highlight>
                  <a:srgbClr val="EDEBE9"/>
                </a:highlight>
                <a:latin typeface="Roboto"/>
                <a:ea typeface="Roboto"/>
                <a:cs typeface="Roboto"/>
                <a:sym typeface="Roboto"/>
              </a:rPr>
              <a:t>: Peter Anderson</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Age</a:t>
            </a:r>
            <a:r>
              <a:rPr lang="en-GB" sz="1000">
                <a:solidFill>
                  <a:schemeClr val="dk2"/>
                </a:solidFill>
                <a:highlight>
                  <a:srgbClr val="EDEBE9"/>
                </a:highlight>
                <a:latin typeface="Roboto"/>
                <a:ea typeface="Roboto"/>
                <a:cs typeface="Roboto"/>
                <a:sym typeface="Roboto"/>
              </a:rPr>
              <a:t>: 24</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Occupation</a:t>
            </a:r>
            <a:r>
              <a:rPr lang="en-GB" sz="1000">
                <a:solidFill>
                  <a:schemeClr val="dk2"/>
                </a:solidFill>
                <a:highlight>
                  <a:srgbClr val="EDEBE9"/>
                </a:highlight>
                <a:latin typeface="Roboto"/>
                <a:ea typeface="Roboto"/>
                <a:cs typeface="Roboto"/>
                <a:sym typeface="Roboto"/>
              </a:rPr>
              <a:t>: Part-time student, Gym Instructor</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Household</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Income</a:t>
            </a:r>
            <a:r>
              <a:rPr lang="en-GB" sz="1000">
                <a:solidFill>
                  <a:schemeClr val="dk2"/>
                </a:solidFill>
                <a:highlight>
                  <a:srgbClr val="EDEBE9"/>
                </a:highlight>
                <a:latin typeface="Roboto"/>
                <a:ea typeface="Roboto"/>
                <a:cs typeface="Roboto"/>
                <a:sym typeface="Roboto"/>
              </a:rPr>
              <a:t>: 50000$ / year​</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Technical</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profile</a:t>
            </a:r>
            <a:r>
              <a:rPr lang="en-GB" sz="1000">
                <a:solidFill>
                  <a:schemeClr val="dk2"/>
                </a:solidFill>
                <a:highlight>
                  <a:srgbClr val="EDEBE9"/>
                </a:highlight>
                <a:latin typeface="Roboto"/>
                <a:ea typeface="Roboto"/>
                <a:cs typeface="Roboto"/>
                <a:sym typeface="Roboto"/>
              </a:rPr>
              <a:t>: </a:t>
            </a:r>
            <a:r>
              <a:rPr lang="en-GB" sz="1000">
                <a:solidFill>
                  <a:schemeClr val="dk2"/>
                </a:solidFill>
                <a:highlight>
                  <a:srgbClr val="EDEBE9"/>
                </a:highlight>
                <a:latin typeface="Roboto"/>
                <a:ea typeface="Roboto"/>
                <a:cs typeface="Roboto"/>
                <a:sym typeface="Roboto"/>
              </a:rPr>
              <a:t>Proficient with technology, uses a windows desktop​</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Internet</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use</a:t>
            </a:r>
            <a:r>
              <a:rPr lang="en-GB" sz="1000">
                <a:solidFill>
                  <a:schemeClr val="dk2"/>
                </a:solidFill>
                <a:highlight>
                  <a:srgbClr val="EDEBE9"/>
                </a:highlight>
                <a:latin typeface="Roboto"/>
                <a:ea typeface="Roboto"/>
                <a:cs typeface="Roboto"/>
                <a:sym typeface="Roboto"/>
              </a:rPr>
              <a:t>: 80% mobile internet, 20% public internet​</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Favorite</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sites</a:t>
            </a:r>
            <a:r>
              <a:rPr lang="en-GB" sz="1000">
                <a:solidFill>
                  <a:schemeClr val="dk2"/>
                </a:solidFill>
                <a:highlight>
                  <a:srgbClr val="EDEBE9"/>
                </a:highlight>
                <a:latin typeface="Roboto"/>
                <a:ea typeface="Roboto"/>
                <a:cs typeface="Roboto"/>
                <a:sym typeface="Roboto"/>
              </a:rPr>
              <a:t>: Eating Well,, Instagram​</a:t>
            </a:r>
            <a:endParaRPr sz="1000">
              <a:solidFill>
                <a:schemeClr val="dk2"/>
              </a:solidFill>
              <a:highlight>
                <a:srgbClr val="EDEBE9"/>
              </a:highlight>
              <a:latin typeface="Roboto"/>
              <a:ea typeface="Roboto"/>
              <a:cs typeface="Roboto"/>
              <a:sym typeface="Roboto"/>
            </a:endParaRPr>
          </a:p>
        </p:txBody>
      </p:sp>
      <p:sp>
        <p:nvSpPr>
          <p:cNvPr id="184" name="Google Shape;184;p27"/>
          <p:cNvSpPr txBox="1"/>
          <p:nvPr/>
        </p:nvSpPr>
        <p:spPr>
          <a:xfrm>
            <a:off x="3804600" y="1552000"/>
            <a:ext cx="48855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highlight>
                  <a:srgbClr val="EDEBE9"/>
                </a:highlight>
                <a:latin typeface="Roboto"/>
                <a:ea typeface="Roboto"/>
                <a:cs typeface="Roboto"/>
                <a:sym typeface="Roboto"/>
              </a:rPr>
              <a:t>“</a:t>
            </a:r>
            <a:r>
              <a:rPr b="1" i="1" lang="en-GB" sz="1200">
                <a:solidFill>
                  <a:schemeClr val="dk2"/>
                </a:solidFill>
                <a:highlight>
                  <a:srgbClr val="EDEBE9"/>
                </a:highlight>
                <a:latin typeface="Roboto"/>
                <a:ea typeface="Roboto"/>
                <a:cs typeface="Roboto"/>
                <a:sym typeface="Roboto"/>
              </a:rPr>
              <a:t>I like to work out a lot and go to the gym regularly. I prefer maintaining a healthy diet</a:t>
            </a:r>
            <a:r>
              <a:rPr b="1" lang="en-GB" sz="1200">
                <a:solidFill>
                  <a:schemeClr val="dk2"/>
                </a:solidFill>
                <a:highlight>
                  <a:srgbClr val="EDEBE9"/>
                </a:highlight>
                <a:latin typeface="Roboto"/>
                <a:ea typeface="Roboto"/>
                <a:cs typeface="Roboto"/>
                <a:sym typeface="Roboto"/>
              </a:rPr>
              <a:t>”​</a:t>
            </a:r>
            <a:endParaRPr b="1" sz="12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200">
                <a:solidFill>
                  <a:schemeClr val="dk2"/>
                </a:solidFill>
                <a:highlight>
                  <a:srgbClr val="EDEBE9"/>
                </a:highlight>
                <a:latin typeface="Roboto"/>
                <a:ea typeface="Roboto"/>
                <a:cs typeface="Roboto"/>
                <a:sym typeface="Roboto"/>
              </a:rPr>
              <a:t>Peter is a part-time student and a gym instructor. He enjoys healthy food and wants to make sure all his friends follow a similar healthy diet.​</a:t>
            </a:r>
            <a:endParaRPr b="1" sz="1200">
              <a:solidFill>
                <a:schemeClr val="dk2"/>
              </a:solidFill>
              <a:highlight>
                <a:srgbClr val="EDEBE9"/>
              </a:highlight>
              <a:latin typeface="Roboto"/>
              <a:ea typeface="Roboto"/>
              <a:cs typeface="Roboto"/>
              <a:sym typeface="Roboto"/>
            </a:endParaRPr>
          </a:p>
        </p:txBody>
      </p:sp>
      <p:sp>
        <p:nvSpPr>
          <p:cNvPr id="185" name="Google Shape;185;p27"/>
          <p:cNvSpPr txBox="1"/>
          <p:nvPr/>
        </p:nvSpPr>
        <p:spPr>
          <a:xfrm>
            <a:off x="4747350" y="853875"/>
            <a:ext cx="3000000" cy="446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dk2"/>
                </a:solidFill>
              </a:rPr>
              <a:t>ABOUT USER</a:t>
            </a:r>
            <a:endParaRPr sz="1700">
              <a:solidFill>
                <a:schemeClr val="dk2"/>
              </a:solidFill>
            </a:endParaRPr>
          </a:p>
        </p:txBody>
      </p:sp>
      <p:sp>
        <p:nvSpPr>
          <p:cNvPr id="186" name="Google Shape;186;p27"/>
          <p:cNvSpPr txBox="1"/>
          <p:nvPr/>
        </p:nvSpPr>
        <p:spPr>
          <a:xfrm>
            <a:off x="4747350" y="3087400"/>
            <a:ext cx="30000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191919"/>
                </a:solidFill>
                <a:highlight>
                  <a:schemeClr val="lt1"/>
                </a:highlight>
              </a:rPr>
              <a:t>GOALS AND FRUSTRATIONS</a:t>
            </a:r>
            <a:r>
              <a:rPr lang="en-GB">
                <a:solidFill>
                  <a:srgbClr val="191919"/>
                </a:solidFill>
                <a:highlight>
                  <a:schemeClr val="lt1"/>
                </a:highlight>
              </a:rPr>
              <a:t>​</a:t>
            </a:r>
            <a:endParaRPr>
              <a:solidFill>
                <a:srgbClr val="191919"/>
              </a:solidFill>
              <a:highlight>
                <a:schemeClr val="lt1"/>
              </a:highlight>
            </a:endParaRPr>
          </a:p>
        </p:txBody>
      </p:sp>
      <p:sp>
        <p:nvSpPr>
          <p:cNvPr id="187" name="Google Shape;187;p27"/>
          <p:cNvSpPr txBox="1"/>
          <p:nvPr/>
        </p:nvSpPr>
        <p:spPr>
          <a:xfrm>
            <a:off x="3858650" y="3512750"/>
            <a:ext cx="48315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EDEBE9"/>
                </a:highlight>
                <a:latin typeface="Roboto"/>
                <a:ea typeface="Roboto"/>
                <a:cs typeface="Roboto"/>
                <a:sym typeface="Roboto"/>
              </a:rPr>
              <a:t>GOALS:​</a:t>
            </a:r>
            <a:endParaRPr b="1"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200">
                <a:highlight>
                  <a:srgbClr val="EDEBE9"/>
                </a:highlight>
                <a:latin typeface="Roboto"/>
                <a:ea typeface="Roboto"/>
                <a:cs typeface="Roboto"/>
                <a:sym typeface="Roboto"/>
              </a:rPr>
              <a:t>Peter wants to promote healthy food eating habits and therefore wants to write blogs and promote restaurants serving healthy food.</a:t>
            </a:r>
            <a:endParaRPr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200">
                <a:highlight>
                  <a:srgbClr val="EDEBE9"/>
                </a:highlight>
                <a:latin typeface="Roboto"/>
                <a:ea typeface="Roboto"/>
                <a:cs typeface="Roboto"/>
                <a:sym typeface="Roboto"/>
              </a:rPr>
              <a:t>FRUSTRATIONS:​</a:t>
            </a:r>
            <a:endParaRPr b="1"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200">
                <a:highlight>
                  <a:srgbClr val="EDEBE9"/>
                </a:highlight>
                <a:latin typeface="Roboto"/>
                <a:ea typeface="Roboto"/>
                <a:cs typeface="Roboto"/>
                <a:sym typeface="Roboto"/>
              </a:rPr>
              <a:t>Peter gets upset when he sees good restaurants serving healthy food do not get promoted very well and lose business.</a:t>
            </a:r>
            <a:endParaRPr sz="1200">
              <a:highlight>
                <a:srgbClr val="EDEBE9"/>
              </a:highlight>
              <a:latin typeface="Roboto"/>
              <a:ea typeface="Roboto"/>
              <a:cs typeface="Roboto"/>
              <a:sym typeface="Roboto"/>
            </a:endParaRPr>
          </a:p>
        </p:txBody>
      </p:sp>
      <p:pic>
        <p:nvPicPr>
          <p:cNvPr id="188" name="Google Shape;188;p27"/>
          <p:cNvPicPr preferRelativeResize="0"/>
          <p:nvPr/>
        </p:nvPicPr>
        <p:blipFill>
          <a:blip r:embed="rId3">
            <a:alphaModFix/>
          </a:blip>
          <a:stretch>
            <a:fillRect/>
          </a:stretch>
        </p:blipFill>
        <p:spPr>
          <a:xfrm>
            <a:off x="152400" y="964000"/>
            <a:ext cx="3292344" cy="209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nvSpPr>
        <p:spPr>
          <a:xfrm>
            <a:off x="162100" y="118900"/>
            <a:ext cx="3339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50">
                <a:solidFill>
                  <a:schemeClr val="dk2"/>
                </a:solidFill>
                <a:highlight>
                  <a:schemeClr val="lt1"/>
                </a:highlight>
                <a:latin typeface="Roboto"/>
                <a:ea typeface="Roboto"/>
                <a:cs typeface="Roboto"/>
                <a:sym typeface="Roboto"/>
              </a:rPr>
              <a:t>USER PERSONA 4: </a:t>
            </a:r>
            <a:endParaRPr b="1" sz="1650">
              <a:solidFill>
                <a:schemeClr val="dk2"/>
              </a:solidFill>
              <a:highlight>
                <a:schemeClr val="lt1"/>
              </a:highlight>
              <a:latin typeface="Roboto"/>
              <a:ea typeface="Roboto"/>
              <a:cs typeface="Roboto"/>
              <a:sym typeface="Roboto"/>
            </a:endParaRPr>
          </a:p>
          <a:p>
            <a:pPr indent="0" lvl="0" marL="0" rtl="0" algn="l">
              <a:spcBef>
                <a:spcPts val="0"/>
              </a:spcBef>
              <a:spcAft>
                <a:spcPts val="0"/>
              </a:spcAft>
              <a:buNone/>
            </a:pPr>
            <a:r>
              <a:rPr b="1" lang="en-GB" sz="1650">
                <a:solidFill>
                  <a:schemeClr val="dk2"/>
                </a:solidFill>
                <a:highlight>
                  <a:schemeClr val="lt1"/>
                </a:highlight>
                <a:latin typeface="Roboto"/>
                <a:ea typeface="Roboto"/>
                <a:cs typeface="Roboto"/>
                <a:sym typeface="Roboto"/>
              </a:rPr>
              <a:t>John Fernandez</a:t>
            </a:r>
            <a:endParaRPr sz="200">
              <a:solidFill>
                <a:schemeClr val="dk2"/>
              </a:solidFill>
              <a:highlight>
                <a:schemeClr val="lt1"/>
              </a:highlight>
              <a:latin typeface="Roboto"/>
              <a:ea typeface="Roboto"/>
              <a:cs typeface="Roboto"/>
              <a:sym typeface="Roboto"/>
            </a:endParaRPr>
          </a:p>
        </p:txBody>
      </p:sp>
      <p:sp>
        <p:nvSpPr>
          <p:cNvPr id="194" name="Google Shape;194;p28"/>
          <p:cNvSpPr txBox="1"/>
          <p:nvPr/>
        </p:nvSpPr>
        <p:spPr>
          <a:xfrm>
            <a:off x="162025" y="3210125"/>
            <a:ext cx="2875200" cy="19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Name</a:t>
            </a:r>
            <a:r>
              <a:rPr lang="en-GB" sz="1000">
                <a:solidFill>
                  <a:schemeClr val="dk2"/>
                </a:solidFill>
                <a:highlight>
                  <a:srgbClr val="EDEBE9"/>
                </a:highlight>
                <a:latin typeface="Roboto"/>
                <a:ea typeface="Roboto"/>
                <a:cs typeface="Roboto"/>
                <a:sym typeface="Roboto"/>
              </a:rPr>
              <a:t>: John Fernandez</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Age</a:t>
            </a:r>
            <a:r>
              <a:rPr lang="en-GB" sz="1000">
                <a:solidFill>
                  <a:schemeClr val="dk2"/>
                </a:solidFill>
                <a:highlight>
                  <a:srgbClr val="EDEBE9"/>
                </a:highlight>
                <a:latin typeface="Roboto"/>
                <a:ea typeface="Roboto"/>
                <a:cs typeface="Roboto"/>
                <a:sym typeface="Roboto"/>
              </a:rPr>
              <a:t>: 35</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Occupation</a:t>
            </a:r>
            <a:r>
              <a:rPr lang="en-GB" sz="1000">
                <a:solidFill>
                  <a:schemeClr val="dk2"/>
                </a:solidFill>
                <a:highlight>
                  <a:srgbClr val="EDEBE9"/>
                </a:highlight>
                <a:latin typeface="Roboto"/>
                <a:ea typeface="Roboto"/>
                <a:cs typeface="Roboto"/>
                <a:sym typeface="Roboto"/>
              </a:rPr>
              <a:t>: </a:t>
            </a:r>
            <a:r>
              <a:rPr lang="en-GB" sz="1000">
                <a:solidFill>
                  <a:schemeClr val="dk2"/>
                </a:solidFill>
                <a:highlight>
                  <a:srgbClr val="EDEBE9"/>
                </a:highlight>
                <a:latin typeface="Roboto"/>
                <a:ea typeface="Roboto"/>
                <a:cs typeface="Roboto"/>
                <a:sym typeface="Roboto"/>
              </a:rPr>
              <a:t>Restaurateur</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Household</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Income</a:t>
            </a:r>
            <a:r>
              <a:rPr lang="en-GB" sz="1000">
                <a:solidFill>
                  <a:schemeClr val="dk2"/>
                </a:solidFill>
                <a:highlight>
                  <a:srgbClr val="EDEBE9"/>
                </a:highlight>
                <a:latin typeface="Roboto"/>
                <a:ea typeface="Roboto"/>
                <a:cs typeface="Roboto"/>
                <a:sym typeface="Roboto"/>
              </a:rPr>
              <a:t>: 90000$ / year​</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000">
                <a:solidFill>
                  <a:schemeClr val="dk2"/>
                </a:solidFill>
                <a:highlight>
                  <a:srgbClr val="EDEBE9"/>
                </a:highlight>
                <a:latin typeface="Roboto"/>
                <a:ea typeface="Roboto"/>
                <a:cs typeface="Roboto"/>
                <a:sym typeface="Roboto"/>
              </a:rPr>
              <a:t>Technical</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profile</a:t>
            </a:r>
            <a:r>
              <a:rPr lang="en-GB" sz="1000">
                <a:solidFill>
                  <a:schemeClr val="dk2"/>
                </a:solidFill>
                <a:highlight>
                  <a:srgbClr val="EDEBE9"/>
                </a:highlight>
                <a:latin typeface="Roboto"/>
                <a:ea typeface="Roboto"/>
                <a:cs typeface="Roboto"/>
                <a:sym typeface="Roboto"/>
              </a:rPr>
              <a:t>: Comfortable  with technology, Uses a windows laptop, 100 mbps internet connection.​</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Internet</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use</a:t>
            </a:r>
            <a:r>
              <a:rPr lang="en-GB" sz="1000">
                <a:solidFill>
                  <a:schemeClr val="dk2"/>
                </a:solidFill>
                <a:highlight>
                  <a:srgbClr val="EDEBE9"/>
                </a:highlight>
                <a:latin typeface="Roboto"/>
                <a:ea typeface="Roboto"/>
                <a:cs typeface="Roboto"/>
                <a:sym typeface="Roboto"/>
              </a:rPr>
              <a:t>: 60% mobile internet, 40% public internet​</a:t>
            </a:r>
            <a:endParaRPr sz="10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Favorite</a:t>
            </a:r>
            <a:r>
              <a:rPr lang="en-GB" sz="1000">
                <a:solidFill>
                  <a:schemeClr val="dk2"/>
                </a:solidFill>
                <a:highlight>
                  <a:srgbClr val="EDEBE9"/>
                </a:highlight>
                <a:latin typeface="Roboto"/>
                <a:ea typeface="Roboto"/>
                <a:cs typeface="Roboto"/>
                <a:sym typeface="Roboto"/>
              </a:rPr>
              <a:t> </a:t>
            </a:r>
            <a:r>
              <a:rPr b="1" lang="en-GB" sz="1000">
                <a:solidFill>
                  <a:schemeClr val="dk2"/>
                </a:solidFill>
                <a:highlight>
                  <a:srgbClr val="EDEBE9"/>
                </a:highlight>
                <a:latin typeface="Roboto"/>
                <a:ea typeface="Roboto"/>
                <a:cs typeface="Roboto"/>
                <a:sym typeface="Roboto"/>
              </a:rPr>
              <a:t>sites</a:t>
            </a:r>
            <a:r>
              <a:rPr lang="en-GB" sz="1000">
                <a:solidFill>
                  <a:schemeClr val="dk2"/>
                </a:solidFill>
                <a:highlight>
                  <a:srgbClr val="EDEBE9"/>
                </a:highlight>
                <a:latin typeface="Roboto"/>
                <a:ea typeface="Roboto"/>
                <a:cs typeface="Roboto"/>
                <a:sym typeface="Roboto"/>
              </a:rPr>
              <a:t>: Ebay, Doordash</a:t>
            </a:r>
            <a:endParaRPr sz="1000">
              <a:solidFill>
                <a:schemeClr val="dk2"/>
              </a:solidFill>
              <a:highlight>
                <a:srgbClr val="EDEBE9"/>
              </a:highlight>
              <a:latin typeface="Roboto"/>
              <a:ea typeface="Roboto"/>
              <a:cs typeface="Roboto"/>
              <a:sym typeface="Roboto"/>
            </a:endParaRPr>
          </a:p>
        </p:txBody>
      </p:sp>
      <p:sp>
        <p:nvSpPr>
          <p:cNvPr id="195" name="Google Shape;195;p28"/>
          <p:cNvSpPr txBox="1"/>
          <p:nvPr/>
        </p:nvSpPr>
        <p:spPr>
          <a:xfrm>
            <a:off x="3804600" y="1552000"/>
            <a:ext cx="48855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GB" sz="1200">
                <a:highlight>
                  <a:srgbClr val="EDEBE9"/>
                </a:highlight>
                <a:latin typeface="Roboto"/>
                <a:ea typeface="Roboto"/>
                <a:cs typeface="Roboto"/>
                <a:sym typeface="Roboto"/>
              </a:rPr>
              <a:t>“</a:t>
            </a:r>
            <a:r>
              <a:rPr b="1" i="1" lang="en-GB" sz="1200">
                <a:highlight>
                  <a:srgbClr val="EDEBE9"/>
                </a:highlight>
                <a:latin typeface="Roboto"/>
                <a:ea typeface="Roboto"/>
                <a:cs typeface="Roboto"/>
                <a:sym typeface="Roboto"/>
              </a:rPr>
              <a:t>I want to expand my business based on user needs</a:t>
            </a:r>
            <a:r>
              <a:rPr b="1" i="1" lang="en-GB" sz="1200">
                <a:highlight>
                  <a:srgbClr val="EDEBE9"/>
                </a:highlight>
                <a:latin typeface="Roboto"/>
                <a:ea typeface="Roboto"/>
                <a:cs typeface="Roboto"/>
                <a:sym typeface="Roboto"/>
              </a:rPr>
              <a:t>”</a:t>
            </a:r>
            <a:r>
              <a:rPr b="1" lang="en-GB" sz="1200">
                <a:highlight>
                  <a:srgbClr val="EDEBE9"/>
                </a:highlight>
                <a:latin typeface="Roboto"/>
                <a:ea typeface="Roboto"/>
                <a:cs typeface="Roboto"/>
                <a:sym typeface="Roboto"/>
              </a:rPr>
              <a:t>​</a:t>
            </a:r>
            <a:endParaRPr b="1"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2"/>
              </a:solidFill>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200">
                <a:highlight>
                  <a:srgbClr val="EDEBE9"/>
                </a:highlight>
                <a:latin typeface="Roboto"/>
                <a:ea typeface="Roboto"/>
                <a:cs typeface="Roboto"/>
                <a:sym typeface="Roboto"/>
              </a:rPr>
              <a:t>John is a restaurateur who wants to expand his small business and wants insight on the cuisine and user requirements that influence their decision to order food item from a particular restaurant.​</a:t>
            </a:r>
            <a:endParaRPr b="1" sz="1300">
              <a:highlight>
                <a:srgbClr val="EDEBE9"/>
              </a:highlight>
              <a:latin typeface="Roboto"/>
              <a:ea typeface="Roboto"/>
              <a:cs typeface="Roboto"/>
              <a:sym typeface="Roboto"/>
            </a:endParaRPr>
          </a:p>
        </p:txBody>
      </p:sp>
      <p:sp>
        <p:nvSpPr>
          <p:cNvPr id="196" name="Google Shape;196;p28"/>
          <p:cNvSpPr txBox="1"/>
          <p:nvPr/>
        </p:nvSpPr>
        <p:spPr>
          <a:xfrm>
            <a:off x="4747350" y="853875"/>
            <a:ext cx="3000000" cy="446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chemeClr val="dk2"/>
                </a:solidFill>
              </a:rPr>
              <a:t>ABOUT USER</a:t>
            </a:r>
            <a:endParaRPr sz="1700">
              <a:solidFill>
                <a:schemeClr val="dk2"/>
              </a:solidFill>
            </a:endParaRPr>
          </a:p>
        </p:txBody>
      </p:sp>
      <p:sp>
        <p:nvSpPr>
          <p:cNvPr id="197" name="Google Shape;197;p28"/>
          <p:cNvSpPr txBox="1"/>
          <p:nvPr/>
        </p:nvSpPr>
        <p:spPr>
          <a:xfrm>
            <a:off x="4747350" y="2932250"/>
            <a:ext cx="30000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191919"/>
                </a:solidFill>
                <a:highlight>
                  <a:schemeClr val="lt1"/>
                </a:highlight>
              </a:rPr>
              <a:t>GOALS AND FRUSTRATIONS</a:t>
            </a:r>
            <a:r>
              <a:rPr lang="en-GB">
                <a:solidFill>
                  <a:srgbClr val="191919"/>
                </a:solidFill>
                <a:highlight>
                  <a:schemeClr val="lt1"/>
                </a:highlight>
              </a:rPr>
              <a:t>​</a:t>
            </a:r>
            <a:endParaRPr>
              <a:solidFill>
                <a:srgbClr val="191919"/>
              </a:solidFill>
              <a:highlight>
                <a:schemeClr val="lt1"/>
              </a:highlight>
            </a:endParaRPr>
          </a:p>
        </p:txBody>
      </p:sp>
      <p:sp>
        <p:nvSpPr>
          <p:cNvPr id="198" name="Google Shape;198;p28"/>
          <p:cNvSpPr txBox="1"/>
          <p:nvPr/>
        </p:nvSpPr>
        <p:spPr>
          <a:xfrm>
            <a:off x="3804600" y="3332450"/>
            <a:ext cx="52098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highlight>
                  <a:srgbClr val="EDEBE9"/>
                </a:highlight>
                <a:latin typeface="Roboto"/>
                <a:ea typeface="Roboto"/>
                <a:cs typeface="Roboto"/>
                <a:sym typeface="Roboto"/>
              </a:rPr>
              <a:t>GOALS:​</a:t>
            </a:r>
            <a:endParaRPr b="1"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200">
                <a:highlight>
                  <a:srgbClr val="EDEBE9"/>
                </a:highlight>
                <a:latin typeface="Roboto"/>
                <a:ea typeface="Roboto"/>
                <a:cs typeface="Roboto"/>
                <a:sym typeface="Roboto"/>
              </a:rPr>
              <a:t>Promote my restaurant, food hacks, thus attracting more crowd. Understand customer needs via comments.</a:t>
            </a:r>
            <a:endParaRPr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t/>
            </a:r>
            <a:endParaRPr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b="1" lang="en-GB" sz="1200">
                <a:highlight>
                  <a:srgbClr val="EDEBE9"/>
                </a:highlight>
                <a:latin typeface="Roboto"/>
                <a:ea typeface="Roboto"/>
                <a:cs typeface="Roboto"/>
                <a:sym typeface="Roboto"/>
              </a:rPr>
              <a:t>FRUSTRATIONS:​</a:t>
            </a:r>
            <a:endParaRPr b="1" sz="1200">
              <a:highlight>
                <a:srgbClr val="EDEBE9"/>
              </a:highlight>
              <a:latin typeface="Roboto"/>
              <a:ea typeface="Roboto"/>
              <a:cs typeface="Roboto"/>
              <a:sym typeface="Roboto"/>
            </a:endParaRPr>
          </a:p>
          <a:p>
            <a:pPr indent="0" lvl="0" marL="0" rtl="0" algn="l">
              <a:lnSpc>
                <a:spcPct val="115000"/>
              </a:lnSpc>
              <a:spcBef>
                <a:spcPts val="0"/>
              </a:spcBef>
              <a:spcAft>
                <a:spcPts val="0"/>
              </a:spcAft>
              <a:buNone/>
            </a:pPr>
            <a:r>
              <a:rPr lang="en-GB" sz="1200">
                <a:highlight>
                  <a:srgbClr val="EDEBE9"/>
                </a:highlight>
                <a:latin typeface="Roboto"/>
                <a:ea typeface="Roboto"/>
                <a:cs typeface="Roboto"/>
                <a:sym typeface="Roboto"/>
              </a:rPr>
              <a:t>Food blogging websites and applications put very little emphasis on business owners who want to understand the business trends and expand their business accordingly.​</a:t>
            </a:r>
            <a:endParaRPr sz="1200">
              <a:highlight>
                <a:srgbClr val="EDEBE9"/>
              </a:highlight>
              <a:latin typeface="Roboto"/>
              <a:ea typeface="Roboto"/>
              <a:cs typeface="Roboto"/>
              <a:sym typeface="Roboto"/>
            </a:endParaRPr>
          </a:p>
        </p:txBody>
      </p:sp>
      <p:pic>
        <p:nvPicPr>
          <p:cNvPr id="199" name="Google Shape;199;p28"/>
          <p:cNvPicPr preferRelativeResize="0"/>
          <p:nvPr/>
        </p:nvPicPr>
        <p:blipFill>
          <a:blip r:embed="rId3">
            <a:alphaModFix/>
          </a:blip>
          <a:stretch>
            <a:fillRect/>
          </a:stretch>
        </p:blipFill>
        <p:spPr>
          <a:xfrm>
            <a:off x="152400" y="964000"/>
            <a:ext cx="3200400" cy="2047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71775"/>
            <a:ext cx="8520600" cy="520200"/>
          </a:xfrm>
          <a:prstGeom prst="rect">
            <a:avLst/>
          </a:prstGeom>
          <a:solidFill>
            <a:schemeClr val="dk1"/>
          </a:solid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Use Cases</a:t>
            </a:r>
            <a:endParaRPr>
              <a:solidFill>
                <a:schemeClr val="lt1"/>
              </a:solidFill>
            </a:endParaRPr>
          </a:p>
        </p:txBody>
      </p:sp>
      <p:graphicFrame>
        <p:nvGraphicFramePr>
          <p:cNvPr id="205" name="Google Shape;205;p29"/>
          <p:cNvGraphicFramePr/>
          <p:nvPr/>
        </p:nvGraphicFramePr>
        <p:xfrm>
          <a:off x="311700" y="667650"/>
          <a:ext cx="3000000" cy="3000000"/>
        </p:xfrm>
        <a:graphic>
          <a:graphicData uri="http://schemas.openxmlformats.org/drawingml/2006/table">
            <a:tbl>
              <a:tblPr>
                <a:noFill/>
                <a:tableStyleId>{9499B5F1-241F-4793-8EDF-D4BDF7B4EB24}</a:tableStyleId>
              </a:tblPr>
              <a:tblGrid>
                <a:gridCol w="1564175"/>
                <a:gridCol w="6956425"/>
              </a:tblGrid>
              <a:tr h="417575">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Actor​</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John Fernandez</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417575">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Use Case​</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Write food blogs about his restaurant</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535825">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Description​</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John </a:t>
                      </a:r>
                      <a:r>
                        <a:rPr lang="en-GB" sz="1200">
                          <a:latin typeface="Roboto"/>
                          <a:ea typeface="Roboto"/>
                          <a:cs typeface="Roboto"/>
                          <a:sym typeface="Roboto"/>
                        </a:rPr>
                        <a:t>wants to write blogs to share her family recipes and to provide tips to users for easy recipes.​ </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535825">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Pre-Condition​</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John </a:t>
                      </a:r>
                      <a:r>
                        <a:rPr lang="en-GB" sz="1200">
                          <a:latin typeface="Roboto"/>
                          <a:ea typeface="Roboto"/>
                          <a:cs typeface="Roboto"/>
                          <a:sym typeface="Roboto"/>
                        </a:rPr>
                        <a:t>must sign up in the application to write a food blog. If already a registered user, he must have internet to post the blog.</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1147300">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Basic Flow​</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Login to the application, go to dashboard. </a:t>
                      </a:r>
                      <a:endParaRPr sz="1200">
                        <a:latin typeface="Roboto"/>
                        <a:ea typeface="Roboto"/>
                        <a:cs typeface="Roboto"/>
                        <a:sym typeface="Roboto"/>
                      </a:endParaRPr>
                    </a:p>
                    <a:p>
                      <a:pPr indent="0" lvl="0" marL="50800" marR="50800" rtl="0" algn="l">
                        <a:lnSpc>
                          <a:spcPct val="115000"/>
                        </a:lnSpc>
                        <a:spcBef>
                          <a:spcPts val="0"/>
                        </a:spcBef>
                        <a:spcAft>
                          <a:spcPts val="0"/>
                        </a:spcAft>
                        <a:buNone/>
                      </a:pPr>
                      <a:r>
                        <a:rPr lang="en-GB" sz="1200">
                          <a:latin typeface="Roboto"/>
                          <a:ea typeface="Roboto"/>
                          <a:cs typeface="Roboto"/>
                          <a:sym typeface="Roboto"/>
                        </a:rPr>
                        <a:t>At the bottom, there are 4 menu options, click on the 2nd option from left to navigate to the Blogs page. </a:t>
                      </a:r>
                      <a:endParaRPr sz="1200">
                        <a:latin typeface="Roboto"/>
                        <a:ea typeface="Roboto"/>
                        <a:cs typeface="Roboto"/>
                        <a:sym typeface="Roboto"/>
                      </a:endParaRPr>
                    </a:p>
                    <a:p>
                      <a:pPr indent="0" lvl="0" marL="50800" marR="50800" rtl="0" algn="l">
                        <a:lnSpc>
                          <a:spcPct val="115000"/>
                        </a:lnSpc>
                        <a:spcBef>
                          <a:spcPts val="0"/>
                        </a:spcBef>
                        <a:spcAft>
                          <a:spcPts val="0"/>
                        </a:spcAft>
                        <a:buNone/>
                      </a:pPr>
                      <a:r>
                        <a:rPr lang="en-GB" sz="1200">
                          <a:latin typeface="Roboto"/>
                          <a:ea typeface="Roboto"/>
                          <a:cs typeface="Roboto"/>
                          <a:sym typeface="Roboto"/>
                        </a:rPr>
                        <a:t>From the available options, select Write Blogs option.  Enter basic blog details.</a:t>
                      </a:r>
                      <a:endParaRPr sz="1200">
                        <a:latin typeface="Roboto"/>
                        <a:ea typeface="Roboto"/>
                        <a:cs typeface="Roboto"/>
                        <a:sym typeface="Roboto"/>
                      </a:endParaRPr>
                    </a:p>
                    <a:p>
                      <a:pPr indent="0" lvl="0" marL="50800" marR="50800" rtl="0" algn="l">
                        <a:lnSpc>
                          <a:spcPct val="115000"/>
                        </a:lnSpc>
                        <a:spcBef>
                          <a:spcPts val="0"/>
                        </a:spcBef>
                        <a:spcAft>
                          <a:spcPts val="0"/>
                        </a:spcAft>
                        <a:buNone/>
                      </a:pPr>
                      <a:r>
                        <a:rPr lang="en-GB" sz="1200">
                          <a:latin typeface="Roboto"/>
                          <a:ea typeface="Roboto"/>
                          <a:cs typeface="Roboto"/>
                          <a:sym typeface="Roboto"/>
                        </a:rPr>
                        <a:t>In the new page, write the post, add pictures and click on Post for review button.​</a:t>
                      </a:r>
                      <a:endParaRPr sz="1200">
                        <a:latin typeface="Roboto"/>
                        <a:ea typeface="Roboto"/>
                        <a:cs typeface="Roboto"/>
                        <a:sym typeface="Roboto"/>
                      </a:endParaRPr>
                    </a:p>
                    <a:p>
                      <a:pPr indent="0" lvl="0" marL="50800" marR="50800" rtl="0" algn="l">
                        <a:lnSpc>
                          <a:spcPct val="115000"/>
                        </a:lnSpc>
                        <a:spcBef>
                          <a:spcPts val="0"/>
                        </a:spcBef>
                        <a:spcAft>
                          <a:spcPts val="0"/>
                        </a:spcAft>
                        <a:buNone/>
                      </a:pPr>
                      <a:r>
                        <a:rPr lang="en-GB" sz="1200">
                          <a:latin typeface="Roboto"/>
                          <a:ea typeface="Roboto"/>
                          <a:cs typeface="Roboto"/>
                          <a:sym typeface="Roboto"/>
                        </a:rPr>
                        <a:t>Navigate to My Blogs to view and track the status of the posted blog.</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847100">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Alternate Flow</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After the posted blog is approved by Admin, John can promote his blog by paying a small amount.</a:t>
                      </a:r>
                      <a:endParaRPr sz="1200">
                        <a:latin typeface="Roboto"/>
                        <a:ea typeface="Roboto"/>
                        <a:cs typeface="Roboto"/>
                        <a:sym typeface="Roboto"/>
                      </a:endParaRPr>
                    </a:p>
                    <a:p>
                      <a:pPr indent="0" lvl="0" marL="50800" marR="50800" rtl="0" algn="l">
                        <a:lnSpc>
                          <a:spcPct val="115000"/>
                        </a:lnSpc>
                        <a:spcBef>
                          <a:spcPts val="0"/>
                        </a:spcBef>
                        <a:spcAft>
                          <a:spcPts val="0"/>
                        </a:spcAft>
                        <a:buNone/>
                      </a:pPr>
                      <a:r>
                        <a:rPr lang="en-GB" sz="1200">
                          <a:latin typeface="Roboto"/>
                          <a:ea typeface="Roboto"/>
                          <a:cs typeface="Roboto"/>
                          <a:sym typeface="Roboto"/>
                        </a:rPr>
                        <a:t>The promote button against each blog can be used for the same.</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71775"/>
            <a:ext cx="8520600" cy="520200"/>
          </a:xfrm>
          <a:prstGeom prst="rect">
            <a:avLst/>
          </a:prstGeom>
          <a:solidFill>
            <a:schemeClr val="dk1"/>
          </a:solid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Use Cases</a:t>
            </a:r>
            <a:endParaRPr>
              <a:solidFill>
                <a:schemeClr val="lt1"/>
              </a:solidFill>
            </a:endParaRPr>
          </a:p>
        </p:txBody>
      </p:sp>
      <p:graphicFrame>
        <p:nvGraphicFramePr>
          <p:cNvPr id="211" name="Google Shape;211;p30"/>
          <p:cNvGraphicFramePr/>
          <p:nvPr/>
        </p:nvGraphicFramePr>
        <p:xfrm>
          <a:off x="363925" y="743625"/>
          <a:ext cx="3000000" cy="3000000"/>
        </p:xfrm>
        <a:graphic>
          <a:graphicData uri="http://schemas.openxmlformats.org/drawingml/2006/table">
            <a:tbl>
              <a:tblPr>
                <a:noFill/>
                <a:tableStyleId>{9499B5F1-241F-4793-8EDF-D4BDF7B4EB24}</a:tableStyleId>
              </a:tblPr>
              <a:tblGrid>
                <a:gridCol w="1545000"/>
                <a:gridCol w="6871150"/>
              </a:tblGrid>
              <a:tr h="592675">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Actor​</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Peter Anderson</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592675">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Use Case​</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Read food blogs promoting healthy eating habits</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642775">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Description​</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Peter wants to read food blogs.</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618650">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Pre-Condition​</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Peter must have the app and internet to access it.</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821675">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Basic Flow​</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Login to the application, go to dashboard. </a:t>
                      </a:r>
                      <a:endParaRPr sz="1200">
                        <a:latin typeface="Roboto"/>
                        <a:ea typeface="Roboto"/>
                        <a:cs typeface="Roboto"/>
                        <a:sym typeface="Roboto"/>
                      </a:endParaRPr>
                    </a:p>
                    <a:p>
                      <a:pPr indent="0" lvl="0" marL="50800" marR="50800" rtl="0" algn="l">
                        <a:lnSpc>
                          <a:spcPct val="115000"/>
                        </a:lnSpc>
                        <a:spcBef>
                          <a:spcPts val="0"/>
                        </a:spcBef>
                        <a:spcAft>
                          <a:spcPts val="0"/>
                        </a:spcAft>
                        <a:buNone/>
                      </a:pPr>
                      <a:r>
                        <a:rPr lang="en-GB" sz="1200">
                          <a:latin typeface="Roboto"/>
                          <a:ea typeface="Roboto"/>
                          <a:cs typeface="Roboto"/>
                          <a:sym typeface="Roboto"/>
                        </a:rPr>
                        <a:t>The app’s Guest Browsing feature allows Peter to browse through food blogs, read them in details. He has no access to add comments or rate posts.</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r h="798050">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Alternative Flow</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c>
                  <a:txBody>
                    <a:bodyPr/>
                    <a:lstStyle/>
                    <a:p>
                      <a:pPr indent="0" lvl="0" marL="50800" marR="50800" rtl="0" algn="l">
                        <a:lnSpc>
                          <a:spcPct val="115000"/>
                        </a:lnSpc>
                        <a:spcBef>
                          <a:spcPts val="0"/>
                        </a:spcBef>
                        <a:spcAft>
                          <a:spcPts val="0"/>
                        </a:spcAft>
                        <a:buNone/>
                      </a:pPr>
                      <a:r>
                        <a:rPr lang="en-GB" sz="1200">
                          <a:latin typeface="Roboto"/>
                          <a:ea typeface="Roboto"/>
                          <a:cs typeface="Roboto"/>
                          <a:sym typeface="Roboto"/>
                        </a:rPr>
                        <a:t>Sign up in the application. Browse through blogs under the various categories. Open the blogs to read in detail. Registered user can rate and add comments as well.</a:t>
                      </a:r>
                      <a:endParaRPr sz="1200">
                        <a:latin typeface="Roboto"/>
                        <a:ea typeface="Roboto"/>
                        <a:cs typeface="Roboto"/>
                        <a:sym typeface="Roboto"/>
                      </a:endParaRPr>
                    </a:p>
                  </a:txBody>
                  <a:tcPr marT="91425" marB="91425" marR="91425" marL="91425">
                    <a:lnL cap="flat" cmpd="sng" w="9600">
                      <a:solidFill>
                        <a:srgbClr val="000000"/>
                      </a:solidFill>
                      <a:prstDash val="solid"/>
                      <a:round/>
                      <a:headEnd len="sm" w="sm" type="none"/>
                      <a:tailEnd len="sm" w="sm" type="none"/>
                    </a:lnL>
                    <a:lnR cap="flat" cmpd="sng" w="9600">
                      <a:solidFill>
                        <a:srgbClr val="000000"/>
                      </a:solidFill>
                      <a:prstDash val="solid"/>
                      <a:round/>
                      <a:headEnd len="sm" w="sm" type="none"/>
                      <a:tailEnd len="sm" w="sm" type="none"/>
                    </a:lnR>
                    <a:lnT cap="flat" cmpd="sng" w="9600">
                      <a:solidFill>
                        <a:srgbClr val="000000"/>
                      </a:solidFill>
                      <a:prstDash val="solid"/>
                      <a:round/>
                      <a:headEnd len="sm" w="sm" type="none"/>
                      <a:tailEnd len="sm" w="sm" type="none"/>
                    </a:lnT>
                    <a:lnB cap="flat" cmpd="sng" w="960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Target Audience</a:t>
            </a:r>
            <a:endParaRPr/>
          </a:p>
        </p:txBody>
      </p:sp>
      <p:pic>
        <p:nvPicPr>
          <p:cNvPr id="217" name="Google Shape;217;p31"/>
          <p:cNvPicPr preferRelativeResize="0"/>
          <p:nvPr/>
        </p:nvPicPr>
        <p:blipFill>
          <a:blip r:embed="rId3">
            <a:alphaModFix/>
          </a:blip>
          <a:stretch>
            <a:fillRect/>
          </a:stretch>
        </p:blipFill>
        <p:spPr>
          <a:xfrm>
            <a:off x="152400" y="152400"/>
            <a:ext cx="4321251" cy="43292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 name="Shape 69"/>
        <p:cNvGrpSpPr/>
        <p:nvPr/>
      </p:nvGrpSpPr>
      <p:grpSpPr>
        <a:xfrm>
          <a:off x="0" y="0"/>
          <a:ext cx="0" cy="0"/>
          <a:chOff x="0" y="0"/>
          <a:chExt cx="0" cy="0"/>
        </a:xfrm>
      </p:grpSpPr>
      <p:sp>
        <p:nvSpPr>
          <p:cNvPr id="70" name="Google Shape;70;p14"/>
          <p:cNvSpPr txBox="1"/>
          <p:nvPr>
            <p:ph type="title"/>
          </p:nvPr>
        </p:nvSpPr>
        <p:spPr>
          <a:xfrm>
            <a:off x="311700" y="821825"/>
            <a:ext cx="2001300" cy="565800"/>
          </a:xfrm>
          <a:prstGeom prst="rect">
            <a:avLst/>
          </a:prstGeom>
          <a:solidFill>
            <a:schemeClr val="dk1"/>
          </a:solidFill>
        </p:spPr>
        <p:txBody>
          <a:bodyPr anchorCtr="0" anchor="b" bIns="91425" lIns="91425" spcFirstLastPara="1" rIns="91425" wrap="square" tIns="91425">
            <a:normAutofit/>
          </a:bodyPr>
          <a:lstStyle/>
          <a:p>
            <a:pPr indent="0" lvl="0" marL="0" rtl="0" algn="l">
              <a:spcBef>
                <a:spcPts val="0"/>
              </a:spcBef>
              <a:spcAft>
                <a:spcPts val="0"/>
              </a:spcAft>
              <a:buNone/>
            </a:pPr>
            <a:r>
              <a:rPr lang="en-GB">
                <a:solidFill>
                  <a:schemeClr val="lt1"/>
                </a:solidFill>
              </a:rPr>
              <a:t>Contents</a:t>
            </a:r>
            <a:endParaRPr>
              <a:solidFill>
                <a:schemeClr val="lt1"/>
              </a:solidFill>
            </a:endParaRPr>
          </a:p>
        </p:txBody>
      </p:sp>
      <p:graphicFrame>
        <p:nvGraphicFramePr>
          <p:cNvPr id="71" name="Google Shape;71;p14"/>
          <p:cNvGraphicFramePr/>
          <p:nvPr/>
        </p:nvGraphicFramePr>
        <p:xfrm>
          <a:off x="1803525" y="216460"/>
          <a:ext cx="3000000" cy="3000000"/>
        </p:xfrm>
        <a:graphic>
          <a:graphicData uri="http://schemas.openxmlformats.org/drawingml/2006/table">
            <a:tbl>
              <a:tblPr>
                <a:noFill/>
                <a:tableStyleId>{F99672D3-D60D-4C6F-B856-4D66D8C46127}</a:tableStyleId>
              </a:tblPr>
              <a:tblGrid>
                <a:gridCol w="1365525"/>
                <a:gridCol w="5604925"/>
              </a:tblGrid>
              <a:tr h="325550">
                <a:tc>
                  <a:txBody>
                    <a:bodyPr/>
                    <a:lstStyle/>
                    <a:p>
                      <a:pPr indent="0" lvl="0" marL="0" rtl="0" algn="ctr">
                        <a:spcBef>
                          <a:spcPts val="0"/>
                        </a:spcBef>
                        <a:spcAft>
                          <a:spcPts val="0"/>
                        </a:spcAft>
                        <a:buNone/>
                      </a:pPr>
                      <a:r>
                        <a:rPr b="1" lang="en-GB" sz="1300">
                          <a:solidFill>
                            <a:srgbClr val="741B47"/>
                          </a:solidFill>
                        </a:rPr>
                        <a:t>Slides</a:t>
                      </a:r>
                      <a:endParaRPr b="1" sz="1000">
                        <a:solidFill>
                          <a:srgbClr val="741B47"/>
                        </a:solidFill>
                      </a:endParaRPr>
                    </a:p>
                  </a:txBody>
                  <a:tcPr marT="91425" marB="36000" marR="72000"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300">
                          <a:solidFill>
                            <a:srgbClr val="741B47"/>
                          </a:solidFill>
                        </a:rPr>
                        <a:t>Topics</a:t>
                      </a:r>
                      <a:endParaRPr b="1" sz="1000">
                        <a:solidFill>
                          <a:srgbClr val="741B47"/>
                        </a:solidFill>
                      </a:endParaRPr>
                    </a:p>
                  </a:txBody>
                  <a:tcPr marT="91425" marB="36000" marR="72000"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3</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Project Overview</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4-5</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Problem Statement and Solutions</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68500">
                <a:tc>
                  <a:txBody>
                    <a:bodyPr/>
                    <a:lstStyle/>
                    <a:p>
                      <a:pPr indent="0" lvl="0" marL="0" rtl="0" algn="ctr">
                        <a:spcBef>
                          <a:spcPts val="0"/>
                        </a:spcBef>
                        <a:spcAft>
                          <a:spcPts val="0"/>
                        </a:spcAft>
                        <a:buNone/>
                      </a:pPr>
                      <a:r>
                        <a:rPr lang="en-GB" sz="900">
                          <a:solidFill>
                            <a:schemeClr val="dk1"/>
                          </a:solidFill>
                        </a:rPr>
                        <a:t>6-8</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Style Guide</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9-11</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Product Objectives</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12-18</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Personas and Use Cases</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19-20</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Target Audience</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21-22</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Design Process</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23-34</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User Needs</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25-28</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Research Methods</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29-31</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Card Sorting</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32-34</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Information Architecture</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35-37</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Error Handling</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38-39</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Usability Testing Objectives &amp; Tasks</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40-41</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The Five </a:t>
                      </a:r>
                      <a:r>
                        <a:rPr b="1" lang="en-GB" sz="1000">
                          <a:solidFill>
                            <a:schemeClr val="dk1"/>
                          </a:solidFill>
                        </a:rPr>
                        <a:t>Planes</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r h="273025">
                <a:tc>
                  <a:txBody>
                    <a:bodyPr/>
                    <a:lstStyle/>
                    <a:p>
                      <a:pPr indent="0" lvl="0" marL="0" rtl="0" algn="ctr">
                        <a:spcBef>
                          <a:spcPts val="0"/>
                        </a:spcBef>
                        <a:spcAft>
                          <a:spcPts val="0"/>
                        </a:spcAft>
                        <a:buNone/>
                      </a:pPr>
                      <a:r>
                        <a:rPr lang="en-GB" sz="900">
                          <a:solidFill>
                            <a:schemeClr val="dk1"/>
                          </a:solidFill>
                        </a:rPr>
                        <a:t>42-44</a:t>
                      </a:r>
                      <a:endParaRPr sz="9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c>
                  <a:txBody>
                    <a:bodyPr/>
                    <a:lstStyle/>
                    <a:p>
                      <a:pPr indent="0" lvl="0" marL="0" rtl="0" algn="ctr">
                        <a:spcBef>
                          <a:spcPts val="0"/>
                        </a:spcBef>
                        <a:spcAft>
                          <a:spcPts val="0"/>
                        </a:spcAft>
                        <a:buNone/>
                      </a:pPr>
                      <a:r>
                        <a:rPr b="1" lang="en-GB" sz="1000">
                          <a:solidFill>
                            <a:schemeClr val="dk1"/>
                          </a:solidFill>
                        </a:rPr>
                        <a:t>Onboarding</a:t>
                      </a:r>
                      <a:endParaRPr b="1" sz="1000">
                        <a:solidFill>
                          <a:schemeClr val="dk1"/>
                        </a:solidFill>
                      </a:endParaRPr>
                    </a:p>
                  </a:txBody>
                  <a:tcPr marT="91425" marB="36000" marR="72000"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BE9"/>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nvSpPr>
        <p:spPr>
          <a:xfrm>
            <a:off x="335075" y="205350"/>
            <a:ext cx="4236900" cy="4777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Verdana"/>
              <a:buChar char="●"/>
            </a:pPr>
            <a:r>
              <a:rPr b="1" lang="en-GB" sz="1600">
                <a:solidFill>
                  <a:schemeClr val="dk2"/>
                </a:solidFill>
                <a:highlight>
                  <a:srgbClr val="F3F3F3"/>
                </a:highlight>
                <a:latin typeface="Assistant"/>
                <a:ea typeface="Assistant"/>
                <a:cs typeface="Assistant"/>
                <a:sym typeface="Assistant"/>
              </a:rPr>
              <a:t>Food Photographers: </a:t>
            </a:r>
            <a:r>
              <a:rPr lang="en-GB" sz="1600">
                <a:solidFill>
                  <a:schemeClr val="dk2"/>
                </a:solidFill>
                <a:highlight>
                  <a:srgbClr val="F3F3F3"/>
                </a:highlight>
              </a:rPr>
              <a:t>Users can post high definition food photos and earn likes, shares and subscribers. It can help such users to promote their work and gain wide user base.​</a:t>
            </a:r>
            <a:endParaRPr sz="1600">
              <a:solidFill>
                <a:schemeClr val="dk2"/>
              </a:solidFill>
              <a:highlight>
                <a:srgbClr val="F3F3F3"/>
              </a:highlight>
            </a:endParaRPr>
          </a:p>
          <a:p>
            <a:pPr indent="-330200" lvl="0" marL="457200" rtl="0" algn="l">
              <a:lnSpc>
                <a:spcPct val="115000"/>
              </a:lnSpc>
              <a:spcBef>
                <a:spcPts val="0"/>
              </a:spcBef>
              <a:spcAft>
                <a:spcPts val="0"/>
              </a:spcAft>
              <a:buClr>
                <a:schemeClr val="dk2"/>
              </a:buClr>
              <a:buSzPts val="1600"/>
              <a:buFont typeface="Verdana"/>
              <a:buChar char="●"/>
            </a:pPr>
            <a:r>
              <a:rPr b="1" lang="en-GB" sz="1600">
                <a:solidFill>
                  <a:schemeClr val="dk2"/>
                </a:solidFill>
                <a:highlight>
                  <a:srgbClr val="F3F3F3"/>
                </a:highlight>
                <a:latin typeface="Assistant"/>
                <a:ea typeface="Assistant"/>
                <a:cs typeface="Assistant"/>
                <a:sym typeface="Assistant"/>
              </a:rPr>
              <a:t>Blog writers: </a:t>
            </a:r>
            <a:r>
              <a:rPr lang="en-GB" sz="1600">
                <a:solidFill>
                  <a:schemeClr val="dk2"/>
                </a:solidFill>
                <a:highlight>
                  <a:srgbClr val="F3F3F3"/>
                </a:highlight>
              </a:rPr>
              <a:t>Users who are fond of writing blogs can post food related blogs on this platform. They can gain insights from other bloggers using the platform.​</a:t>
            </a:r>
            <a:endParaRPr sz="1600">
              <a:solidFill>
                <a:schemeClr val="dk2"/>
              </a:solidFill>
              <a:highlight>
                <a:srgbClr val="F3F3F3"/>
              </a:highlight>
            </a:endParaRPr>
          </a:p>
          <a:p>
            <a:pPr indent="-330200" lvl="0" marL="457200" rtl="0" algn="l">
              <a:lnSpc>
                <a:spcPct val="115000"/>
              </a:lnSpc>
              <a:spcBef>
                <a:spcPts val="0"/>
              </a:spcBef>
              <a:spcAft>
                <a:spcPts val="0"/>
              </a:spcAft>
              <a:buClr>
                <a:schemeClr val="dk2"/>
              </a:buClr>
              <a:buSzPts val="1600"/>
              <a:buFont typeface="Verdana"/>
              <a:buChar char="●"/>
            </a:pPr>
            <a:r>
              <a:rPr b="1" lang="en-GB" sz="1600">
                <a:solidFill>
                  <a:schemeClr val="dk2"/>
                </a:solidFill>
                <a:highlight>
                  <a:srgbClr val="F3F3F3"/>
                </a:highlight>
                <a:latin typeface="Assistant"/>
                <a:ea typeface="Assistant"/>
                <a:cs typeface="Assistant"/>
                <a:sym typeface="Assistant"/>
              </a:rPr>
              <a:t>Restaurateurs: </a:t>
            </a:r>
            <a:r>
              <a:rPr lang="en-GB" sz="1600">
                <a:solidFill>
                  <a:schemeClr val="dk2"/>
                </a:solidFill>
                <a:highlight>
                  <a:srgbClr val="F3F3F3"/>
                </a:highlight>
              </a:rPr>
              <a:t>Users who own/manage business can check trends based on blog posts, analytical information such as likes, shares on posts, popular bloggers and their content for business decision making, promotion etc.​</a:t>
            </a:r>
            <a:endParaRPr sz="1600">
              <a:solidFill>
                <a:schemeClr val="dk2"/>
              </a:solidFill>
              <a:highlight>
                <a:srgbClr val="F3F3F3"/>
              </a:highlight>
            </a:endParaRPr>
          </a:p>
          <a:p>
            <a:pPr indent="0" lvl="0" marL="0" rtl="0" algn="l">
              <a:spcBef>
                <a:spcPts val="0"/>
              </a:spcBef>
              <a:spcAft>
                <a:spcPts val="0"/>
              </a:spcAft>
              <a:buNone/>
            </a:pPr>
            <a:r>
              <a:t/>
            </a:r>
            <a:endParaRPr sz="400">
              <a:latin typeface="Source Code Pro"/>
              <a:ea typeface="Source Code Pro"/>
              <a:cs typeface="Source Code Pro"/>
              <a:sym typeface="Source Code Pro"/>
            </a:endParaRPr>
          </a:p>
        </p:txBody>
      </p:sp>
      <p:sp>
        <p:nvSpPr>
          <p:cNvPr id="223" name="Google Shape;223;p32"/>
          <p:cNvSpPr txBox="1"/>
          <p:nvPr/>
        </p:nvSpPr>
        <p:spPr>
          <a:xfrm>
            <a:off x="4810900" y="205350"/>
            <a:ext cx="4236900" cy="404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Char char="●"/>
            </a:pPr>
            <a:r>
              <a:rPr b="1" lang="en-GB" sz="1600">
                <a:solidFill>
                  <a:schemeClr val="dk2"/>
                </a:solidFill>
                <a:highlight>
                  <a:srgbClr val="EDEBE9"/>
                </a:highlight>
                <a:latin typeface="Assistant"/>
                <a:ea typeface="Assistant"/>
                <a:cs typeface="Assistant"/>
                <a:sym typeface="Assistant"/>
              </a:rPr>
              <a:t>Customers: </a:t>
            </a:r>
            <a:r>
              <a:rPr lang="en-GB" sz="1600">
                <a:solidFill>
                  <a:schemeClr val="dk2"/>
                </a:solidFill>
                <a:highlight>
                  <a:srgbClr val="EDEBE9"/>
                </a:highlight>
              </a:rPr>
              <a:t>Users who want to try out new cuisine/ restaurants can read comments/reviews/ratings of cuisine or restaurants beforehand.​</a:t>
            </a:r>
            <a:endParaRPr sz="1600">
              <a:solidFill>
                <a:schemeClr val="dk2"/>
              </a:solidFill>
              <a:highlight>
                <a:srgbClr val="EDEBE9"/>
              </a:highlight>
            </a:endParaRPr>
          </a:p>
          <a:p>
            <a:pPr indent="-330200" lvl="0" marL="457200" rtl="0" algn="l">
              <a:lnSpc>
                <a:spcPct val="115000"/>
              </a:lnSpc>
              <a:spcBef>
                <a:spcPts val="0"/>
              </a:spcBef>
              <a:spcAft>
                <a:spcPts val="0"/>
              </a:spcAft>
              <a:buClr>
                <a:schemeClr val="dk2"/>
              </a:buClr>
              <a:buSzPts val="1600"/>
              <a:buChar char="●"/>
            </a:pPr>
            <a:r>
              <a:rPr b="1" lang="en-GB" sz="1600">
                <a:solidFill>
                  <a:schemeClr val="dk2"/>
                </a:solidFill>
                <a:highlight>
                  <a:srgbClr val="EDEBE9"/>
                </a:highlight>
                <a:latin typeface="Assistant"/>
                <a:ea typeface="Assistant"/>
                <a:cs typeface="Assistant"/>
                <a:sym typeface="Assistant"/>
              </a:rPr>
              <a:t>Cooking Enthusiasts: </a:t>
            </a:r>
            <a:r>
              <a:rPr lang="en-GB" sz="1600">
                <a:solidFill>
                  <a:schemeClr val="dk2"/>
                </a:solidFill>
                <a:highlight>
                  <a:srgbClr val="EDEBE9"/>
                </a:highlight>
              </a:rPr>
              <a:t>Users who seek interest in cooking new recipes can do so by following recipes posted on the platform.​</a:t>
            </a:r>
            <a:endParaRPr sz="1600">
              <a:solidFill>
                <a:schemeClr val="dk2"/>
              </a:solidFill>
              <a:highlight>
                <a:srgbClr val="EDEBE9"/>
              </a:highlight>
            </a:endParaRPr>
          </a:p>
          <a:p>
            <a:pPr indent="-330200" lvl="0" marL="457200" rtl="0" algn="l">
              <a:lnSpc>
                <a:spcPct val="115000"/>
              </a:lnSpc>
              <a:spcBef>
                <a:spcPts val="0"/>
              </a:spcBef>
              <a:spcAft>
                <a:spcPts val="0"/>
              </a:spcAft>
              <a:buClr>
                <a:schemeClr val="dk2"/>
              </a:buClr>
              <a:buSzPts val="1600"/>
              <a:buChar char="●"/>
            </a:pPr>
            <a:r>
              <a:rPr b="1" lang="en-GB" sz="1600">
                <a:solidFill>
                  <a:schemeClr val="dk2"/>
                </a:solidFill>
                <a:highlight>
                  <a:srgbClr val="EDEBE9"/>
                </a:highlight>
                <a:latin typeface="Assistant"/>
                <a:ea typeface="Assistant"/>
                <a:cs typeface="Assistant"/>
                <a:sym typeface="Assistant"/>
              </a:rPr>
              <a:t>Fitness Enthusiasts:</a:t>
            </a:r>
            <a:r>
              <a:rPr lang="en-GB" sz="1600">
                <a:solidFill>
                  <a:schemeClr val="dk2"/>
                </a:solidFill>
                <a:highlight>
                  <a:srgbClr val="EDEBE9"/>
                </a:highlight>
              </a:rPr>
              <a:t> Users who are gym trainers, fitness enthusiasts, can find a separate section dedicated to them</a:t>
            </a:r>
            <a:endParaRPr sz="1600">
              <a:solidFill>
                <a:schemeClr val="dk2"/>
              </a:solidFill>
              <a:highlight>
                <a:srgbClr val="EDEBE9"/>
              </a:highlight>
            </a:endParaRPr>
          </a:p>
          <a:p>
            <a:pPr indent="0" lvl="0" marL="0" rtl="0" algn="l">
              <a:lnSpc>
                <a:spcPct val="115000"/>
              </a:lnSpc>
              <a:spcBef>
                <a:spcPts val="0"/>
              </a:spcBef>
              <a:spcAft>
                <a:spcPts val="0"/>
              </a:spcAft>
              <a:buNone/>
            </a:pPr>
            <a:r>
              <a:t/>
            </a:r>
            <a:endParaRPr sz="1600">
              <a:solidFill>
                <a:schemeClr val="dk2"/>
              </a:solidFill>
              <a:highlight>
                <a:srgbClr val="EDEBE9"/>
              </a:highlight>
            </a:endParaRPr>
          </a:p>
          <a:p>
            <a:pPr indent="0" lvl="0" marL="0" rtl="0" algn="l">
              <a:lnSpc>
                <a:spcPct val="115000"/>
              </a:lnSpc>
              <a:spcBef>
                <a:spcPts val="0"/>
              </a:spcBef>
              <a:spcAft>
                <a:spcPts val="0"/>
              </a:spcAft>
              <a:buNone/>
            </a:pPr>
            <a:r>
              <a:t/>
            </a:r>
            <a:endParaRPr b="1">
              <a:solidFill>
                <a:schemeClr val="dk2"/>
              </a:solidFill>
              <a:highlight>
                <a:srgbClr val="F3F3F3"/>
              </a:highlight>
              <a:latin typeface="Assistant"/>
              <a:ea typeface="Assistant"/>
              <a:cs typeface="Assistant"/>
              <a:sym typeface="Assistant"/>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Design Process</a:t>
            </a:r>
            <a:endParaRPr/>
          </a:p>
        </p:txBody>
      </p:sp>
      <p:pic>
        <p:nvPicPr>
          <p:cNvPr id="229" name="Google Shape;229;p33"/>
          <p:cNvPicPr preferRelativeResize="0"/>
          <p:nvPr/>
        </p:nvPicPr>
        <p:blipFill>
          <a:blip r:embed="rId3">
            <a:alphaModFix/>
          </a:blip>
          <a:stretch>
            <a:fillRect/>
          </a:stretch>
        </p:blipFill>
        <p:spPr>
          <a:xfrm>
            <a:off x="152400" y="152400"/>
            <a:ext cx="4321250" cy="4321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p:nvPr/>
        </p:nvSpPr>
        <p:spPr>
          <a:xfrm>
            <a:off x="237775" y="64850"/>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txBox="1"/>
          <p:nvPr/>
        </p:nvSpPr>
        <p:spPr>
          <a:xfrm>
            <a:off x="281125" y="350450"/>
            <a:ext cx="94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Discover</a:t>
            </a:r>
            <a:endParaRPr sz="1200">
              <a:solidFill>
                <a:schemeClr val="lt1"/>
              </a:solidFill>
              <a:latin typeface="Roboto Medium"/>
              <a:ea typeface="Roboto Medium"/>
              <a:cs typeface="Roboto Medium"/>
              <a:sym typeface="Roboto Medium"/>
            </a:endParaRPr>
          </a:p>
        </p:txBody>
      </p:sp>
      <p:sp>
        <p:nvSpPr>
          <p:cNvPr id="236" name="Google Shape;236;p34"/>
          <p:cNvSpPr/>
          <p:nvPr/>
        </p:nvSpPr>
        <p:spPr>
          <a:xfrm>
            <a:off x="237775" y="1036400"/>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txBox="1"/>
          <p:nvPr/>
        </p:nvSpPr>
        <p:spPr>
          <a:xfrm>
            <a:off x="281125" y="1322000"/>
            <a:ext cx="94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Define</a:t>
            </a:r>
            <a:endParaRPr sz="1200">
              <a:solidFill>
                <a:schemeClr val="lt1"/>
              </a:solidFill>
              <a:latin typeface="Roboto Medium"/>
              <a:ea typeface="Roboto Medium"/>
              <a:cs typeface="Roboto Medium"/>
              <a:sym typeface="Roboto Medium"/>
            </a:endParaRPr>
          </a:p>
        </p:txBody>
      </p:sp>
      <p:sp>
        <p:nvSpPr>
          <p:cNvPr id="238" name="Google Shape;238;p34"/>
          <p:cNvSpPr/>
          <p:nvPr/>
        </p:nvSpPr>
        <p:spPr>
          <a:xfrm>
            <a:off x="237775" y="2046925"/>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nvSpPr>
        <p:spPr>
          <a:xfrm>
            <a:off x="281125" y="2332525"/>
            <a:ext cx="94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Ideate</a:t>
            </a:r>
            <a:endParaRPr sz="1200">
              <a:solidFill>
                <a:schemeClr val="lt1"/>
              </a:solidFill>
              <a:latin typeface="Roboto Medium"/>
              <a:ea typeface="Roboto Medium"/>
              <a:cs typeface="Roboto Medium"/>
              <a:sym typeface="Roboto Medium"/>
            </a:endParaRPr>
          </a:p>
        </p:txBody>
      </p:sp>
      <p:sp>
        <p:nvSpPr>
          <p:cNvPr id="240" name="Google Shape;240;p34"/>
          <p:cNvSpPr/>
          <p:nvPr/>
        </p:nvSpPr>
        <p:spPr>
          <a:xfrm>
            <a:off x="237775" y="3076938"/>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txBox="1"/>
          <p:nvPr/>
        </p:nvSpPr>
        <p:spPr>
          <a:xfrm>
            <a:off x="281125" y="3362538"/>
            <a:ext cx="94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Design</a:t>
            </a:r>
            <a:endParaRPr sz="1200">
              <a:solidFill>
                <a:schemeClr val="lt1"/>
              </a:solidFill>
              <a:latin typeface="Roboto Medium"/>
              <a:ea typeface="Roboto Medium"/>
              <a:cs typeface="Roboto Medium"/>
              <a:sym typeface="Roboto Medium"/>
            </a:endParaRPr>
          </a:p>
        </p:txBody>
      </p:sp>
      <p:sp>
        <p:nvSpPr>
          <p:cNvPr id="242" name="Google Shape;242;p34"/>
          <p:cNvSpPr/>
          <p:nvPr/>
        </p:nvSpPr>
        <p:spPr>
          <a:xfrm>
            <a:off x="237775" y="4106975"/>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txBox="1"/>
          <p:nvPr/>
        </p:nvSpPr>
        <p:spPr>
          <a:xfrm>
            <a:off x="281125" y="4392575"/>
            <a:ext cx="94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Validate</a:t>
            </a:r>
            <a:endParaRPr sz="1200">
              <a:solidFill>
                <a:schemeClr val="lt1"/>
              </a:solidFill>
              <a:latin typeface="Roboto Medium"/>
              <a:ea typeface="Roboto Medium"/>
              <a:cs typeface="Roboto Medium"/>
              <a:sym typeface="Roboto Medium"/>
            </a:endParaRPr>
          </a:p>
        </p:txBody>
      </p:sp>
      <p:sp>
        <p:nvSpPr>
          <p:cNvPr id="244" name="Google Shape;244;p34"/>
          <p:cNvSpPr txBox="1"/>
          <p:nvPr/>
        </p:nvSpPr>
        <p:spPr>
          <a:xfrm>
            <a:off x="1426725" y="216175"/>
            <a:ext cx="71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45" name="Google Shape;245;p34"/>
          <p:cNvSpPr txBox="1"/>
          <p:nvPr/>
        </p:nvSpPr>
        <p:spPr>
          <a:xfrm>
            <a:off x="1503475" y="335000"/>
            <a:ext cx="71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46" name="Google Shape;246;p34"/>
          <p:cNvSpPr txBox="1"/>
          <p:nvPr/>
        </p:nvSpPr>
        <p:spPr>
          <a:xfrm>
            <a:off x="1491575" y="270225"/>
            <a:ext cx="73389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User Survey</a:t>
            </a:r>
            <a:endParaRPr>
              <a:latin typeface="Roboto"/>
              <a:ea typeface="Roboto"/>
              <a:cs typeface="Roboto"/>
              <a:sym typeface="Roboto"/>
            </a:endParaRPr>
          </a:p>
        </p:txBody>
      </p:sp>
      <p:sp>
        <p:nvSpPr>
          <p:cNvPr id="247" name="Google Shape;247;p34"/>
          <p:cNvSpPr txBox="1"/>
          <p:nvPr/>
        </p:nvSpPr>
        <p:spPr>
          <a:xfrm>
            <a:off x="1491575" y="1242888"/>
            <a:ext cx="73389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Problem Statement, User Personas, Comparative Analysis</a:t>
            </a:r>
            <a:endParaRPr>
              <a:latin typeface="Roboto"/>
              <a:ea typeface="Roboto"/>
              <a:cs typeface="Roboto"/>
              <a:sym typeface="Roboto"/>
            </a:endParaRPr>
          </a:p>
        </p:txBody>
      </p:sp>
      <p:sp>
        <p:nvSpPr>
          <p:cNvPr id="248" name="Google Shape;248;p34"/>
          <p:cNvSpPr txBox="1"/>
          <p:nvPr/>
        </p:nvSpPr>
        <p:spPr>
          <a:xfrm>
            <a:off x="1491575" y="2215550"/>
            <a:ext cx="73389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Brainstorm Sessions, Card Sorting, Information Architecture</a:t>
            </a:r>
            <a:endParaRPr>
              <a:latin typeface="Roboto"/>
              <a:ea typeface="Roboto"/>
              <a:cs typeface="Roboto"/>
              <a:sym typeface="Roboto"/>
            </a:endParaRPr>
          </a:p>
        </p:txBody>
      </p:sp>
      <p:sp>
        <p:nvSpPr>
          <p:cNvPr id="249" name="Google Shape;249;p34"/>
          <p:cNvSpPr txBox="1"/>
          <p:nvPr/>
        </p:nvSpPr>
        <p:spPr>
          <a:xfrm>
            <a:off x="1491575" y="3253075"/>
            <a:ext cx="73389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Wireframe, Interactive Prototype</a:t>
            </a:r>
            <a:endParaRPr>
              <a:latin typeface="Roboto"/>
              <a:ea typeface="Roboto"/>
              <a:cs typeface="Roboto"/>
              <a:sym typeface="Roboto"/>
            </a:endParaRPr>
          </a:p>
        </p:txBody>
      </p:sp>
      <p:sp>
        <p:nvSpPr>
          <p:cNvPr id="250" name="Google Shape;250;p34"/>
          <p:cNvSpPr txBox="1"/>
          <p:nvPr/>
        </p:nvSpPr>
        <p:spPr>
          <a:xfrm>
            <a:off x="1491575" y="4290600"/>
            <a:ext cx="73389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Usability Testing, Prototype Testing</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User Needs</a:t>
            </a:r>
            <a:endParaRPr/>
          </a:p>
        </p:txBody>
      </p:sp>
      <p:pic>
        <p:nvPicPr>
          <p:cNvPr id="256" name="Google Shape;256;p35"/>
          <p:cNvPicPr preferRelativeResize="0"/>
          <p:nvPr/>
        </p:nvPicPr>
        <p:blipFill>
          <a:blip r:embed="rId3">
            <a:alphaModFix/>
          </a:blip>
          <a:stretch>
            <a:fillRect/>
          </a:stretch>
        </p:blipFill>
        <p:spPr>
          <a:xfrm>
            <a:off x="250750" y="357725"/>
            <a:ext cx="4321251" cy="432926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nvSpPr>
        <p:spPr>
          <a:xfrm>
            <a:off x="313450" y="172925"/>
            <a:ext cx="8560500" cy="3693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a:ea typeface="Roboto"/>
                <a:cs typeface="Roboto"/>
                <a:sym typeface="Roboto"/>
              </a:rPr>
              <a:t>Users should be able to post quality pictures of food and restaurants, and write quick description, recipes, etc  seamlessly.</a:t>
            </a:r>
            <a:endParaRPr sz="1200">
              <a:latin typeface="Roboto"/>
              <a:ea typeface="Roboto"/>
              <a:cs typeface="Roboto"/>
              <a:sym typeface="Roboto"/>
            </a:endParaRPr>
          </a:p>
        </p:txBody>
      </p:sp>
      <p:sp>
        <p:nvSpPr>
          <p:cNvPr id="262" name="Google Shape;262;p36"/>
          <p:cNvSpPr txBox="1"/>
          <p:nvPr/>
        </p:nvSpPr>
        <p:spPr>
          <a:xfrm>
            <a:off x="313450" y="742350"/>
            <a:ext cx="8560500" cy="5817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1C4587"/>
                </a:solidFill>
                <a:latin typeface="Roboto"/>
                <a:ea typeface="Roboto"/>
                <a:cs typeface="Roboto"/>
                <a:sym typeface="Roboto"/>
              </a:rPr>
              <a:t>Users should find it easy to navigate through the platform to search restaurants, cuisines, recipes and filter requirements accordingly.​</a:t>
            </a:r>
            <a:endParaRPr sz="1200">
              <a:solidFill>
                <a:srgbClr val="1C4587"/>
              </a:solidFill>
              <a:latin typeface="Roboto"/>
              <a:ea typeface="Roboto"/>
              <a:cs typeface="Roboto"/>
              <a:sym typeface="Roboto"/>
            </a:endParaRPr>
          </a:p>
        </p:txBody>
      </p:sp>
      <p:sp>
        <p:nvSpPr>
          <p:cNvPr id="263" name="Google Shape;263;p36"/>
          <p:cNvSpPr txBox="1"/>
          <p:nvPr/>
        </p:nvSpPr>
        <p:spPr>
          <a:xfrm>
            <a:off x="313450" y="1544400"/>
            <a:ext cx="8560500" cy="3693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latin typeface="Roboto"/>
                <a:ea typeface="Roboto"/>
                <a:cs typeface="Roboto"/>
                <a:sym typeface="Roboto"/>
              </a:rPr>
              <a:t>Users should be able to browse through blogs even if they are not signed in.</a:t>
            </a:r>
            <a:endParaRPr sz="1200">
              <a:latin typeface="Roboto"/>
              <a:ea typeface="Roboto"/>
              <a:cs typeface="Roboto"/>
              <a:sym typeface="Roboto"/>
            </a:endParaRPr>
          </a:p>
        </p:txBody>
      </p:sp>
      <p:sp>
        <p:nvSpPr>
          <p:cNvPr id="264" name="Google Shape;264;p36"/>
          <p:cNvSpPr txBox="1"/>
          <p:nvPr/>
        </p:nvSpPr>
        <p:spPr>
          <a:xfrm>
            <a:off x="313450" y="2107900"/>
            <a:ext cx="8560500" cy="3693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GB" sz="1200">
                <a:solidFill>
                  <a:srgbClr val="1C4587"/>
                </a:solidFill>
                <a:latin typeface="Roboto"/>
                <a:ea typeface="Roboto"/>
                <a:cs typeface="Roboto"/>
                <a:sym typeface="Roboto"/>
              </a:rPr>
              <a:t>Users should be able to follow their favorite bloggers so that they can see more posts from that author.</a:t>
            </a:r>
            <a:endParaRPr sz="1200">
              <a:solidFill>
                <a:srgbClr val="1C4587"/>
              </a:solidFill>
              <a:latin typeface="Roboto"/>
              <a:ea typeface="Roboto"/>
              <a:cs typeface="Roboto"/>
              <a:sym typeface="Roboto"/>
            </a:endParaRPr>
          </a:p>
        </p:txBody>
      </p:sp>
      <p:sp>
        <p:nvSpPr>
          <p:cNvPr id="265" name="Google Shape;265;p36"/>
          <p:cNvSpPr txBox="1"/>
          <p:nvPr/>
        </p:nvSpPr>
        <p:spPr>
          <a:xfrm>
            <a:off x="313450" y="2697538"/>
            <a:ext cx="8560500" cy="3693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latin typeface="Roboto"/>
                <a:ea typeface="Roboto"/>
                <a:cs typeface="Roboto"/>
                <a:sym typeface="Roboto"/>
              </a:rPr>
              <a:t>Users should be able to promote their blogs to target a larger audience.</a:t>
            </a:r>
            <a:endParaRPr sz="1200">
              <a:latin typeface="Roboto"/>
              <a:ea typeface="Roboto"/>
              <a:cs typeface="Roboto"/>
              <a:sym typeface="Roboto"/>
            </a:endParaRPr>
          </a:p>
        </p:txBody>
      </p:sp>
      <p:sp>
        <p:nvSpPr>
          <p:cNvPr id="266" name="Google Shape;266;p36"/>
          <p:cNvSpPr txBox="1"/>
          <p:nvPr/>
        </p:nvSpPr>
        <p:spPr>
          <a:xfrm>
            <a:off x="313450" y="3261038"/>
            <a:ext cx="8560500" cy="3693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GB" sz="1200">
                <a:solidFill>
                  <a:srgbClr val="1C4587"/>
                </a:solidFill>
                <a:latin typeface="Roboto"/>
                <a:ea typeface="Roboto"/>
                <a:cs typeface="Roboto"/>
                <a:sym typeface="Roboto"/>
              </a:rPr>
              <a:t>Users should be able to see list of users they follow and the ones who follow them.</a:t>
            </a:r>
            <a:endParaRPr sz="1200">
              <a:solidFill>
                <a:srgbClr val="1C4587"/>
              </a:solidFill>
              <a:latin typeface="Roboto"/>
              <a:ea typeface="Roboto"/>
              <a:cs typeface="Roboto"/>
              <a:sym typeface="Roboto"/>
            </a:endParaRPr>
          </a:p>
        </p:txBody>
      </p:sp>
      <p:sp>
        <p:nvSpPr>
          <p:cNvPr id="267" name="Google Shape;267;p36"/>
          <p:cNvSpPr txBox="1"/>
          <p:nvPr/>
        </p:nvSpPr>
        <p:spPr>
          <a:xfrm>
            <a:off x="291750" y="3824550"/>
            <a:ext cx="8560500" cy="3693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latin typeface="Roboto"/>
                <a:ea typeface="Roboto"/>
                <a:cs typeface="Roboto"/>
                <a:sym typeface="Roboto"/>
              </a:rPr>
              <a:t>Users who are registered in the application, should be able to rate the blogs and comment on them.</a:t>
            </a:r>
            <a:endParaRPr sz="12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Research Methods</a:t>
            </a:r>
            <a:endParaRPr/>
          </a:p>
        </p:txBody>
      </p:sp>
      <p:pic>
        <p:nvPicPr>
          <p:cNvPr id="273" name="Google Shape;273;p37"/>
          <p:cNvPicPr preferRelativeResize="0"/>
          <p:nvPr/>
        </p:nvPicPr>
        <p:blipFill>
          <a:blip r:embed="rId3">
            <a:alphaModFix/>
          </a:blip>
          <a:stretch>
            <a:fillRect/>
          </a:stretch>
        </p:blipFill>
        <p:spPr>
          <a:xfrm>
            <a:off x="152400" y="152400"/>
            <a:ext cx="4321250" cy="4321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p:nvPr/>
        </p:nvSpPr>
        <p:spPr>
          <a:xfrm rot="5400000">
            <a:off x="967300" y="643075"/>
            <a:ext cx="3761400" cy="3707400"/>
          </a:xfrm>
          <a:prstGeom prst="hexagon">
            <a:avLst>
              <a:gd fmla="val 25000" name="adj"/>
              <a:gd fmla="val 115470" name="vf"/>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lt1"/>
              </a:solidFill>
              <a:latin typeface="Source Code Pro"/>
              <a:ea typeface="Source Code Pro"/>
              <a:cs typeface="Source Code Pro"/>
              <a:sym typeface="Source Code Pro"/>
            </a:endParaRPr>
          </a:p>
        </p:txBody>
      </p:sp>
      <p:sp>
        <p:nvSpPr>
          <p:cNvPr id="279" name="Google Shape;279;p38"/>
          <p:cNvSpPr/>
          <p:nvPr/>
        </p:nvSpPr>
        <p:spPr>
          <a:xfrm rot="5400000">
            <a:off x="4674800" y="632125"/>
            <a:ext cx="3793500" cy="3718200"/>
          </a:xfrm>
          <a:prstGeom prst="hexagon">
            <a:avLst>
              <a:gd fmla="val 25000" name="adj"/>
              <a:gd fmla="val 115470" name="vf"/>
            </a:avLst>
          </a:prstGeom>
          <a:solidFill>
            <a:srgbClr val="45818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txBox="1"/>
          <p:nvPr/>
        </p:nvSpPr>
        <p:spPr>
          <a:xfrm>
            <a:off x="1940150" y="1623225"/>
            <a:ext cx="1913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u="sng">
                <a:solidFill>
                  <a:schemeClr val="lt1"/>
                </a:solidFill>
                <a:latin typeface="Source Code Pro"/>
                <a:ea typeface="Source Code Pro"/>
                <a:cs typeface="Source Code Pro"/>
                <a:sym typeface="Source Code Pro"/>
              </a:rPr>
              <a:t>Interactive Prototyping</a:t>
            </a:r>
            <a:endParaRPr b="1" sz="1600" u="sng">
              <a:solidFill>
                <a:schemeClr val="lt1"/>
              </a:solidFill>
              <a:latin typeface="Source Code Pro"/>
              <a:ea typeface="Source Code Pro"/>
              <a:cs typeface="Source Code Pro"/>
              <a:sym typeface="Source Code Pro"/>
            </a:endParaRPr>
          </a:p>
        </p:txBody>
      </p:sp>
      <p:sp>
        <p:nvSpPr>
          <p:cNvPr id="281" name="Google Shape;281;p38"/>
          <p:cNvSpPr txBox="1"/>
          <p:nvPr/>
        </p:nvSpPr>
        <p:spPr>
          <a:xfrm>
            <a:off x="5841950" y="1623225"/>
            <a:ext cx="1459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u="sng">
                <a:solidFill>
                  <a:schemeClr val="lt1"/>
                </a:solidFill>
                <a:latin typeface="Source Code Pro"/>
                <a:ea typeface="Source Code Pro"/>
                <a:cs typeface="Source Code Pro"/>
                <a:sym typeface="Source Code Pro"/>
              </a:rPr>
              <a:t>Usability Bug Review</a:t>
            </a:r>
            <a:endParaRPr b="1" sz="1600" u="sng">
              <a:solidFill>
                <a:schemeClr val="lt1"/>
              </a:solidFill>
              <a:latin typeface="Source Code Pro"/>
              <a:ea typeface="Source Code Pro"/>
              <a:cs typeface="Source Code Pro"/>
              <a:sym typeface="Source Code Pro"/>
            </a:endParaRPr>
          </a:p>
        </p:txBody>
      </p:sp>
      <p:sp>
        <p:nvSpPr>
          <p:cNvPr id="282" name="Google Shape;282;p38"/>
          <p:cNvSpPr txBox="1"/>
          <p:nvPr/>
        </p:nvSpPr>
        <p:spPr>
          <a:xfrm>
            <a:off x="4815250" y="2722100"/>
            <a:ext cx="3729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Roboto Medium"/>
                <a:ea typeface="Roboto Medium"/>
                <a:cs typeface="Roboto Medium"/>
                <a:sym typeface="Roboto Medium"/>
              </a:rPr>
              <a:t>Defined 4W’s of evaluation (Who,What,Why,Where) to walk through each scenario and keep track of features and functions of the product.</a:t>
            </a:r>
            <a:endParaRPr>
              <a:solidFill>
                <a:schemeClr val="lt1"/>
              </a:solidFill>
              <a:latin typeface="Roboto Medium"/>
              <a:ea typeface="Roboto Medium"/>
              <a:cs typeface="Roboto Medium"/>
              <a:sym typeface="Roboto Medium"/>
            </a:endParaRPr>
          </a:p>
        </p:txBody>
      </p:sp>
      <p:sp>
        <p:nvSpPr>
          <p:cNvPr id="283" name="Google Shape;283;p38"/>
          <p:cNvSpPr txBox="1"/>
          <p:nvPr/>
        </p:nvSpPr>
        <p:spPr>
          <a:xfrm>
            <a:off x="1256350" y="2822150"/>
            <a:ext cx="3475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Roboto Medium"/>
                <a:ea typeface="Roboto Medium"/>
                <a:cs typeface="Roboto Medium"/>
                <a:sym typeface="Roboto Medium"/>
              </a:rPr>
              <a:t>Created product prototype using Figma tool to help visualize,understand and test </a:t>
            </a:r>
            <a:endParaRPr sz="1300">
              <a:solidFill>
                <a:schemeClr val="lt1"/>
              </a:solidFill>
              <a:latin typeface="Roboto Medium"/>
              <a:ea typeface="Roboto Medium"/>
              <a:cs typeface="Roboto Medium"/>
              <a:sym typeface="Roboto Medium"/>
            </a:endParaRPr>
          </a:p>
          <a:p>
            <a:pPr indent="0" lvl="0" marL="0" rtl="0" algn="ctr">
              <a:spcBef>
                <a:spcPts val="0"/>
              </a:spcBef>
              <a:spcAft>
                <a:spcPts val="0"/>
              </a:spcAft>
              <a:buNone/>
            </a:pPr>
            <a:r>
              <a:rPr lang="en-GB" sz="1300">
                <a:solidFill>
                  <a:schemeClr val="lt1"/>
                </a:solidFill>
                <a:latin typeface="Roboto Medium"/>
                <a:ea typeface="Roboto Medium"/>
                <a:cs typeface="Roboto Medium"/>
                <a:sym typeface="Roboto Medium"/>
              </a:rPr>
              <a:t>product design, interactions and flows.</a:t>
            </a:r>
            <a:endParaRPr>
              <a:solidFill>
                <a:schemeClr val="lt1"/>
              </a:solidFill>
              <a:latin typeface="Roboto Medium"/>
              <a:ea typeface="Roboto Medium"/>
              <a:cs typeface="Roboto Medium"/>
              <a:sym typeface="Robo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Forms response chart. Question title: What is your age?. Number of responses: 27 responses." id="288" name="Google Shape;288;p39" title="What is your age?"/>
          <p:cNvPicPr preferRelativeResize="0"/>
          <p:nvPr/>
        </p:nvPicPr>
        <p:blipFill>
          <a:blip r:embed="rId3">
            <a:alphaModFix/>
          </a:blip>
          <a:stretch>
            <a:fillRect/>
          </a:stretch>
        </p:blipFill>
        <p:spPr>
          <a:xfrm>
            <a:off x="152400" y="560725"/>
            <a:ext cx="4178324" cy="2161450"/>
          </a:xfrm>
          <a:prstGeom prst="rect">
            <a:avLst/>
          </a:prstGeom>
          <a:noFill/>
          <a:ln cap="flat" cmpd="sng" w="9525">
            <a:solidFill>
              <a:srgbClr val="191919"/>
            </a:solidFill>
            <a:prstDash val="solid"/>
            <a:round/>
            <a:headEnd len="sm" w="sm" type="none"/>
            <a:tailEnd len="sm" w="sm" type="none"/>
          </a:ln>
        </p:spPr>
      </p:pic>
      <p:pic>
        <p:nvPicPr>
          <p:cNvPr descr="Forms response chart. Question title: How often do you cook at home? . Number of responses: 27 responses." id="289" name="Google Shape;289;p39" title="How often do you cook at home? "/>
          <p:cNvPicPr preferRelativeResize="0"/>
          <p:nvPr/>
        </p:nvPicPr>
        <p:blipFill>
          <a:blip r:embed="rId4">
            <a:alphaModFix/>
          </a:blip>
          <a:stretch>
            <a:fillRect/>
          </a:stretch>
        </p:blipFill>
        <p:spPr>
          <a:xfrm>
            <a:off x="152400" y="2992450"/>
            <a:ext cx="4178324" cy="1938700"/>
          </a:xfrm>
          <a:prstGeom prst="rect">
            <a:avLst/>
          </a:prstGeom>
          <a:noFill/>
          <a:ln cap="flat" cmpd="sng" w="9525">
            <a:solidFill>
              <a:srgbClr val="191919"/>
            </a:solidFill>
            <a:prstDash val="solid"/>
            <a:round/>
            <a:headEnd len="sm" w="sm" type="none"/>
            <a:tailEnd len="sm" w="sm" type="none"/>
          </a:ln>
        </p:spPr>
      </p:pic>
      <p:pic>
        <p:nvPicPr>
          <p:cNvPr descr="Forms response chart. Question title: How do you learn to cook? . Number of responses: 27 responses." id="290" name="Google Shape;290;p39" title="How do you learn to cook? "/>
          <p:cNvPicPr preferRelativeResize="0"/>
          <p:nvPr/>
        </p:nvPicPr>
        <p:blipFill>
          <a:blip r:embed="rId5">
            <a:alphaModFix/>
          </a:blip>
          <a:stretch>
            <a:fillRect/>
          </a:stretch>
        </p:blipFill>
        <p:spPr>
          <a:xfrm>
            <a:off x="4483124" y="569362"/>
            <a:ext cx="4508477" cy="2144168"/>
          </a:xfrm>
          <a:prstGeom prst="rect">
            <a:avLst/>
          </a:prstGeom>
          <a:noFill/>
          <a:ln cap="flat" cmpd="sng" w="9525">
            <a:solidFill>
              <a:srgbClr val="191919"/>
            </a:solidFill>
            <a:prstDash val="solid"/>
            <a:round/>
            <a:headEnd len="sm" w="sm" type="none"/>
            <a:tailEnd len="sm" w="sm" type="none"/>
          </a:ln>
        </p:spPr>
      </p:pic>
      <p:pic>
        <p:nvPicPr>
          <p:cNvPr descr="Forms response chart. Question title: Are you fond of reading blogs or writing blogs?. Number of responses: 27 responses." id="291" name="Google Shape;291;p39" title="Are you fond of reading blogs or writing blogs?"/>
          <p:cNvPicPr preferRelativeResize="0"/>
          <p:nvPr/>
        </p:nvPicPr>
        <p:blipFill>
          <a:blip r:embed="rId6">
            <a:alphaModFix/>
          </a:blip>
          <a:stretch>
            <a:fillRect/>
          </a:stretch>
        </p:blipFill>
        <p:spPr>
          <a:xfrm>
            <a:off x="4483125" y="2992450"/>
            <a:ext cx="4508477" cy="1938700"/>
          </a:xfrm>
          <a:prstGeom prst="rect">
            <a:avLst/>
          </a:prstGeom>
          <a:noFill/>
          <a:ln cap="flat" cmpd="sng" w="9525">
            <a:solidFill>
              <a:srgbClr val="191919"/>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descr="Forms response chart. Question title: Are you willing to share your own recipes?. Number of responses: 27 responses." id="296" name="Google Shape;296;p40" title="Are you willing to share your own recipes?"/>
          <p:cNvPicPr preferRelativeResize="0"/>
          <p:nvPr/>
        </p:nvPicPr>
        <p:blipFill>
          <a:blip r:embed="rId3">
            <a:alphaModFix/>
          </a:blip>
          <a:stretch>
            <a:fillRect/>
          </a:stretch>
        </p:blipFill>
        <p:spPr>
          <a:xfrm>
            <a:off x="152400" y="401325"/>
            <a:ext cx="4165949" cy="2170425"/>
          </a:xfrm>
          <a:prstGeom prst="rect">
            <a:avLst/>
          </a:prstGeom>
          <a:noFill/>
          <a:ln cap="flat" cmpd="sng" w="9525">
            <a:solidFill>
              <a:srgbClr val="191919"/>
            </a:solidFill>
            <a:prstDash val="solid"/>
            <a:round/>
            <a:headEnd len="sm" w="sm" type="none"/>
            <a:tailEnd len="sm" w="sm" type="none"/>
          </a:ln>
        </p:spPr>
      </p:pic>
      <p:pic>
        <p:nvPicPr>
          <p:cNvPr descr="Forms response chart. Question title: How was your experience with the food blogging apps?. Number of responses: 26 responses." id="297" name="Google Shape;297;p40" title="How was your experience with the food blogging apps?"/>
          <p:cNvPicPr preferRelativeResize="0"/>
          <p:nvPr/>
        </p:nvPicPr>
        <p:blipFill>
          <a:blip r:embed="rId4">
            <a:alphaModFix/>
          </a:blip>
          <a:stretch>
            <a:fillRect/>
          </a:stretch>
        </p:blipFill>
        <p:spPr>
          <a:xfrm>
            <a:off x="152400" y="2834075"/>
            <a:ext cx="4165949" cy="2170425"/>
          </a:xfrm>
          <a:prstGeom prst="rect">
            <a:avLst/>
          </a:prstGeom>
          <a:noFill/>
          <a:ln cap="flat" cmpd="sng" w="9525">
            <a:solidFill>
              <a:srgbClr val="191919"/>
            </a:solidFill>
            <a:prstDash val="solid"/>
            <a:round/>
            <a:headEnd len="sm" w="sm" type="none"/>
            <a:tailEnd len="sm" w="sm" type="none"/>
          </a:ln>
        </p:spPr>
      </p:pic>
      <p:pic>
        <p:nvPicPr>
          <p:cNvPr descr="Forms response chart. Question title: Would you prefer a separate platforms for restaurant reviews and blogging?. Number of responses: 25 responses." id="298" name="Google Shape;298;p40" title="Would you prefer a separate platforms for restaurant reviews and blogging?"/>
          <p:cNvPicPr preferRelativeResize="0"/>
          <p:nvPr/>
        </p:nvPicPr>
        <p:blipFill>
          <a:blip r:embed="rId5">
            <a:alphaModFix/>
          </a:blip>
          <a:stretch>
            <a:fillRect/>
          </a:stretch>
        </p:blipFill>
        <p:spPr>
          <a:xfrm>
            <a:off x="4470750" y="401325"/>
            <a:ext cx="4520852" cy="2170425"/>
          </a:xfrm>
          <a:prstGeom prst="rect">
            <a:avLst/>
          </a:prstGeom>
          <a:noFill/>
          <a:ln cap="flat" cmpd="sng" w="9525">
            <a:solidFill>
              <a:srgbClr val="191919"/>
            </a:solidFill>
            <a:prstDash val="solid"/>
            <a:round/>
            <a:headEnd len="sm" w="sm" type="none"/>
            <a:tailEnd len="sm" w="sm" type="none"/>
          </a:ln>
        </p:spPr>
      </p:pic>
      <p:pic>
        <p:nvPicPr>
          <p:cNvPr descr="Forms response chart. Question title: Which feature will you use the most if given in an application?. Number of responses: 26 responses." id="299" name="Google Shape;299;p40" title="Which feature will you use the most if given in an application?"/>
          <p:cNvPicPr preferRelativeResize="0"/>
          <p:nvPr/>
        </p:nvPicPr>
        <p:blipFill>
          <a:blip r:embed="rId6">
            <a:alphaModFix/>
          </a:blip>
          <a:stretch>
            <a:fillRect/>
          </a:stretch>
        </p:blipFill>
        <p:spPr>
          <a:xfrm>
            <a:off x="4470749" y="2844250"/>
            <a:ext cx="4520852" cy="2150054"/>
          </a:xfrm>
          <a:prstGeom prst="rect">
            <a:avLst/>
          </a:prstGeom>
          <a:noFill/>
          <a:ln cap="flat" cmpd="sng" w="9525">
            <a:solidFill>
              <a:srgbClr val="191919"/>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Card Sorting</a:t>
            </a:r>
            <a:endParaRPr/>
          </a:p>
        </p:txBody>
      </p:sp>
      <p:pic>
        <p:nvPicPr>
          <p:cNvPr id="305" name="Google Shape;305;p41"/>
          <p:cNvPicPr preferRelativeResize="0"/>
          <p:nvPr/>
        </p:nvPicPr>
        <p:blipFill>
          <a:blip r:embed="rId3">
            <a:alphaModFix/>
          </a:blip>
          <a:stretch>
            <a:fillRect/>
          </a:stretch>
        </p:blipFill>
        <p:spPr>
          <a:xfrm>
            <a:off x="152400" y="152400"/>
            <a:ext cx="4321250" cy="4321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631800"/>
            <a:ext cx="3168600" cy="755700"/>
          </a:xfrm>
          <a:prstGeom prst="rect">
            <a:avLst/>
          </a:prstGeom>
          <a:solidFill>
            <a:srgbClr val="F3F3F3"/>
          </a:solidFill>
        </p:spPr>
        <p:txBody>
          <a:bodyPr anchorCtr="0" anchor="b" bIns="91425" lIns="91425" spcFirstLastPara="1" rIns="91425" wrap="square" tIns="91425">
            <a:normAutofit/>
          </a:bodyPr>
          <a:lstStyle/>
          <a:p>
            <a:pPr indent="0" lvl="0" marL="0" rtl="0" algn="l">
              <a:spcBef>
                <a:spcPts val="0"/>
              </a:spcBef>
              <a:spcAft>
                <a:spcPts val="0"/>
              </a:spcAft>
              <a:buNone/>
            </a:pPr>
            <a:r>
              <a:rPr lang="en-GB">
                <a:solidFill>
                  <a:schemeClr val="dk1"/>
                </a:solidFill>
              </a:rPr>
              <a:t>Overview</a:t>
            </a:r>
            <a:endParaRPr>
              <a:solidFill>
                <a:schemeClr val="dk1"/>
              </a:solidFill>
            </a:endParaRPr>
          </a:p>
        </p:txBody>
      </p:sp>
      <p:sp>
        <p:nvSpPr>
          <p:cNvPr id="77" name="Google Shape;77;p15"/>
          <p:cNvSpPr txBox="1"/>
          <p:nvPr>
            <p:ph idx="1" type="body"/>
          </p:nvPr>
        </p:nvSpPr>
        <p:spPr>
          <a:xfrm>
            <a:off x="311700" y="1618200"/>
            <a:ext cx="3168600" cy="3191700"/>
          </a:xfrm>
          <a:prstGeom prst="rect">
            <a:avLst/>
          </a:prstGeom>
          <a:solidFill>
            <a:srgbClr val="F3F3F3"/>
          </a:solidFill>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solidFill>
                  <a:srgbClr val="191919"/>
                </a:solidFill>
                <a:highlight>
                  <a:schemeClr val="lt1"/>
                </a:highlight>
                <a:latin typeface="Roboto"/>
                <a:ea typeface="Roboto"/>
                <a:cs typeface="Roboto"/>
                <a:sym typeface="Roboto"/>
              </a:rPr>
              <a:t>Proposed a UI/UX design and testing  project for a food blogging web application. ​</a:t>
            </a:r>
            <a:endParaRPr>
              <a:solidFill>
                <a:srgbClr val="191919"/>
              </a:solidFill>
              <a:highlight>
                <a:schemeClr val="lt1"/>
              </a:highlight>
              <a:latin typeface="Roboto"/>
              <a:ea typeface="Roboto"/>
              <a:cs typeface="Roboto"/>
              <a:sym typeface="Roboto"/>
            </a:endParaRPr>
          </a:p>
          <a:p>
            <a:pPr indent="0" lvl="0" marL="0" rtl="0" algn="l">
              <a:spcBef>
                <a:spcPts val="0"/>
              </a:spcBef>
              <a:spcAft>
                <a:spcPts val="0"/>
              </a:spcAft>
              <a:buNone/>
            </a:pPr>
            <a:r>
              <a:rPr lang="en-GB">
                <a:solidFill>
                  <a:srgbClr val="191919"/>
                </a:solidFill>
                <a:highlight>
                  <a:schemeClr val="lt1"/>
                </a:highlight>
                <a:latin typeface="Roboto"/>
                <a:ea typeface="Roboto"/>
                <a:cs typeface="Roboto"/>
                <a:sym typeface="Roboto"/>
              </a:rPr>
              <a:t>​</a:t>
            </a:r>
            <a:endParaRPr>
              <a:solidFill>
                <a:srgbClr val="191919"/>
              </a:solidFill>
              <a:highlight>
                <a:schemeClr val="lt1"/>
              </a:highlight>
              <a:latin typeface="Roboto"/>
              <a:ea typeface="Roboto"/>
              <a:cs typeface="Roboto"/>
              <a:sym typeface="Roboto"/>
            </a:endParaRPr>
          </a:p>
          <a:p>
            <a:pPr indent="0" lvl="0" marL="0" rtl="0" algn="l">
              <a:spcBef>
                <a:spcPts val="0"/>
              </a:spcBef>
              <a:spcAft>
                <a:spcPts val="0"/>
              </a:spcAft>
              <a:buNone/>
            </a:pPr>
            <a:r>
              <a:rPr lang="en-GB">
                <a:solidFill>
                  <a:srgbClr val="191919"/>
                </a:solidFill>
                <a:highlight>
                  <a:schemeClr val="lt1"/>
                </a:highlight>
                <a:latin typeface="Roboto"/>
                <a:ea typeface="Roboto"/>
                <a:cs typeface="Roboto"/>
                <a:sym typeface="Roboto"/>
              </a:rPr>
              <a:t>With wide, ubiquitous presence of food delivery and blogging applications. We wanted to present an application with an unrivalled interface that will provide a seamless, transparent user experience which is conducive to deliver user needs efficiently, resulting in user retention to the application for posting food pics, recipes, food/restaurant reviews and ratings, suggestions, tips and much more.</a:t>
            </a:r>
            <a:endParaRPr>
              <a:solidFill>
                <a:srgbClr val="191919"/>
              </a:solidFill>
              <a:highlight>
                <a:schemeClr val="lt1"/>
              </a:highlight>
              <a:latin typeface="Roboto"/>
              <a:ea typeface="Roboto"/>
              <a:cs typeface="Roboto"/>
              <a:sym typeface="Roboto"/>
            </a:endParaRPr>
          </a:p>
          <a:p>
            <a:pPr indent="0" lvl="0" marL="0" rtl="0" algn="l">
              <a:spcBef>
                <a:spcPts val="0"/>
              </a:spcBef>
              <a:spcAft>
                <a:spcPts val="1200"/>
              </a:spcAft>
              <a:buNone/>
            </a:pPr>
            <a:r>
              <a:t/>
            </a:r>
            <a:endParaRPr>
              <a:solidFill>
                <a:srgbClr val="191919"/>
              </a:solidFill>
              <a:latin typeface="Roboto"/>
              <a:ea typeface="Roboto"/>
              <a:cs typeface="Roboto"/>
              <a:sym typeface="Roboto"/>
            </a:endParaRPr>
          </a:p>
        </p:txBody>
      </p:sp>
      <p:pic>
        <p:nvPicPr>
          <p:cNvPr id="78" name="Google Shape;78;p15"/>
          <p:cNvPicPr preferRelativeResize="0"/>
          <p:nvPr/>
        </p:nvPicPr>
        <p:blipFill>
          <a:blip r:embed="rId3">
            <a:alphaModFix/>
          </a:blip>
          <a:stretch>
            <a:fillRect/>
          </a:stretch>
        </p:blipFill>
        <p:spPr>
          <a:xfrm>
            <a:off x="4017875" y="152400"/>
            <a:ext cx="4829739"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240750" y="76900"/>
            <a:ext cx="8520600" cy="538800"/>
          </a:xfrm>
          <a:prstGeom prst="rect">
            <a:avLst/>
          </a:prstGeom>
          <a:solidFill>
            <a:schemeClr val="dk1"/>
          </a:solidFill>
        </p:spPr>
        <p:txBody>
          <a:bodyPr anchorCtr="0" anchor="b" bIns="91425" lIns="91425" spcFirstLastPara="1" rIns="91425" wrap="square" tIns="91425">
            <a:normAutofit/>
          </a:bodyPr>
          <a:lstStyle/>
          <a:p>
            <a:pPr indent="0" lvl="0" marL="0" rtl="0" algn="l">
              <a:spcBef>
                <a:spcPts val="0"/>
              </a:spcBef>
              <a:spcAft>
                <a:spcPts val="0"/>
              </a:spcAft>
              <a:buNone/>
            </a:pPr>
            <a:r>
              <a:rPr lang="en-GB" sz="2300">
                <a:solidFill>
                  <a:schemeClr val="lt1"/>
                </a:solidFill>
                <a:latin typeface="Roboto"/>
                <a:ea typeface="Roboto"/>
                <a:cs typeface="Roboto"/>
                <a:sym typeface="Roboto"/>
              </a:rPr>
              <a:t>Closed Card Sorting</a:t>
            </a:r>
            <a:endParaRPr sz="2300">
              <a:solidFill>
                <a:schemeClr val="lt1"/>
              </a:solidFill>
              <a:latin typeface="Roboto"/>
              <a:ea typeface="Roboto"/>
              <a:cs typeface="Roboto"/>
              <a:sym typeface="Roboto"/>
            </a:endParaRPr>
          </a:p>
        </p:txBody>
      </p:sp>
      <p:pic>
        <p:nvPicPr>
          <p:cNvPr id="311" name="Google Shape;311;p42"/>
          <p:cNvPicPr preferRelativeResize="0"/>
          <p:nvPr/>
        </p:nvPicPr>
        <p:blipFill>
          <a:blip r:embed="rId3">
            <a:alphaModFix/>
          </a:blip>
          <a:stretch>
            <a:fillRect/>
          </a:stretch>
        </p:blipFill>
        <p:spPr>
          <a:xfrm>
            <a:off x="240750" y="768100"/>
            <a:ext cx="8520599" cy="3805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240750" y="76900"/>
            <a:ext cx="8520600" cy="538800"/>
          </a:xfrm>
          <a:prstGeom prst="rect">
            <a:avLst/>
          </a:prstGeom>
          <a:solidFill>
            <a:schemeClr val="dk1"/>
          </a:solidFill>
        </p:spPr>
        <p:txBody>
          <a:bodyPr anchorCtr="0" anchor="b" bIns="91425" lIns="91425" spcFirstLastPara="1" rIns="91425" wrap="square" tIns="91425">
            <a:normAutofit/>
          </a:bodyPr>
          <a:lstStyle/>
          <a:p>
            <a:pPr indent="0" lvl="0" marL="0" rtl="0" algn="l">
              <a:spcBef>
                <a:spcPts val="0"/>
              </a:spcBef>
              <a:spcAft>
                <a:spcPts val="0"/>
              </a:spcAft>
              <a:buNone/>
            </a:pPr>
            <a:r>
              <a:rPr lang="en-GB" sz="2300">
                <a:solidFill>
                  <a:schemeClr val="lt1"/>
                </a:solidFill>
                <a:latin typeface="Roboto"/>
                <a:ea typeface="Roboto"/>
                <a:cs typeface="Roboto"/>
                <a:sym typeface="Roboto"/>
              </a:rPr>
              <a:t>Open </a:t>
            </a:r>
            <a:r>
              <a:rPr lang="en-GB" sz="2300">
                <a:solidFill>
                  <a:schemeClr val="lt1"/>
                </a:solidFill>
                <a:latin typeface="Roboto"/>
                <a:ea typeface="Roboto"/>
                <a:cs typeface="Roboto"/>
                <a:sym typeface="Roboto"/>
              </a:rPr>
              <a:t>Card Sorting</a:t>
            </a:r>
            <a:endParaRPr sz="2300">
              <a:solidFill>
                <a:schemeClr val="lt1"/>
              </a:solidFill>
              <a:latin typeface="Roboto"/>
              <a:ea typeface="Roboto"/>
              <a:cs typeface="Roboto"/>
              <a:sym typeface="Roboto"/>
            </a:endParaRPr>
          </a:p>
        </p:txBody>
      </p:sp>
      <p:pic>
        <p:nvPicPr>
          <p:cNvPr id="317" name="Google Shape;317;p43"/>
          <p:cNvPicPr preferRelativeResize="0"/>
          <p:nvPr/>
        </p:nvPicPr>
        <p:blipFill>
          <a:blip r:embed="rId3">
            <a:alphaModFix/>
          </a:blip>
          <a:stretch>
            <a:fillRect/>
          </a:stretch>
        </p:blipFill>
        <p:spPr>
          <a:xfrm>
            <a:off x="152400" y="768100"/>
            <a:ext cx="8608950" cy="4223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Information Architecture</a:t>
            </a:r>
            <a:endParaRPr/>
          </a:p>
        </p:txBody>
      </p:sp>
      <p:pic>
        <p:nvPicPr>
          <p:cNvPr id="323" name="Google Shape;323;p44"/>
          <p:cNvPicPr preferRelativeResize="0"/>
          <p:nvPr/>
        </p:nvPicPr>
        <p:blipFill>
          <a:blip r:embed="rId3">
            <a:alphaModFix/>
          </a:blip>
          <a:stretch>
            <a:fillRect/>
          </a:stretch>
        </p:blipFill>
        <p:spPr>
          <a:xfrm>
            <a:off x="152400" y="152400"/>
            <a:ext cx="4321250" cy="432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414725" y="171750"/>
            <a:ext cx="4350900" cy="498000"/>
          </a:xfrm>
          <a:prstGeom prst="rect">
            <a:avLst/>
          </a:prstGeom>
          <a:solidFill>
            <a:schemeClr val="dk1"/>
          </a:solid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sz="2200">
                <a:solidFill>
                  <a:schemeClr val="lt1"/>
                </a:solidFill>
                <a:latin typeface="Roboto"/>
                <a:ea typeface="Roboto"/>
                <a:cs typeface="Roboto"/>
                <a:sym typeface="Roboto"/>
              </a:rPr>
              <a:t>Closed</a:t>
            </a:r>
            <a:r>
              <a:rPr lang="en-GB" sz="2200">
                <a:solidFill>
                  <a:schemeClr val="lt1"/>
                </a:solidFill>
                <a:latin typeface="Roboto"/>
                <a:ea typeface="Roboto"/>
                <a:cs typeface="Roboto"/>
                <a:sym typeface="Roboto"/>
              </a:rPr>
              <a:t> Card Sorting- IA</a:t>
            </a:r>
            <a:endParaRPr sz="2200">
              <a:solidFill>
                <a:schemeClr val="lt1"/>
              </a:solidFill>
              <a:latin typeface="Roboto"/>
              <a:ea typeface="Roboto"/>
              <a:cs typeface="Roboto"/>
              <a:sym typeface="Roboto"/>
            </a:endParaRPr>
          </a:p>
        </p:txBody>
      </p:sp>
      <p:pic>
        <p:nvPicPr>
          <p:cNvPr id="329" name="Google Shape;329;p45"/>
          <p:cNvPicPr preferRelativeResize="0"/>
          <p:nvPr/>
        </p:nvPicPr>
        <p:blipFill>
          <a:blip r:embed="rId3">
            <a:alphaModFix/>
          </a:blip>
          <a:stretch>
            <a:fillRect/>
          </a:stretch>
        </p:blipFill>
        <p:spPr>
          <a:xfrm>
            <a:off x="1620525" y="669750"/>
            <a:ext cx="5172586" cy="4168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311700" y="128800"/>
            <a:ext cx="4445400" cy="4551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2200">
                <a:solidFill>
                  <a:schemeClr val="lt1"/>
                </a:solidFill>
                <a:latin typeface="Roboto"/>
                <a:ea typeface="Roboto"/>
                <a:cs typeface="Roboto"/>
                <a:sym typeface="Roboto"/>
              </a:rPr>
              <a:t>Open</a:t>
            </a:r>
            <a:r>
              <a:rPr lang="en-GB" sz="2200">
                <a:solidFill>
                  <a:schemeClr val="lt1"/>
                </a:solidFill>
                <a:latin typeface="Roboto"/>
                <a:ea typeface="Roboto"/>
                <a:cs typeface="Roboto"/>
                <a:sym typeface="Roboto"/>
              </a:rPr>
              <a:t> Card Sorting- IA</a:t>
            </a:r>
            <a:endParaRPr sz="2200">
              <a:solidFill>
                <a:schemeClr val="lt1"/>
              </a:solidFill>
              <a:latin typeface="Roboto"/>
              <a:ea typeface="Roboto"/>
              <a:cs typeface="Roboto"/>
              <a:sym typeface="Roboto"/>
            </a:endParaRPr>
          </a:p>
        </p:txBody>
      </p:sp>
      <p:pic>
        <p:nvPicPr>
          <p:cNvPr id="335" name="Google Shape;335;p46"/>
          <p:cNvPicPr preferRelativeResize="0"/>
          <p:nvPr/>
        </p:nvPicPr>
        <p:blipFill>
          <a:blip r:embed="rId3">
            <a:alphaModFix/>
          </a:blip>
          <a:stretch>
            <a:fillRect/>
          </a:stretch>
        </p:blipFill>
        <p:spPr>
          <a:xfrm>
            <a:off x="152400" y="708375"/>
            <a:ext cx="8744801" cy="4188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Error Handling</a:t>
            </a:r>
            <a:endParaRPr/>
          </a:p>
        </p:txBody>
      </p:sp>
      <p:pic>
        <p:nvPicPr>
          <p:cNvPr id="341" name="Google Shape;341;p47"/>
          <p:cNvPicPr preferRelativeResize="0"/>
          <p:nvPr/>
        </p:nvPicPr>
        <p:blipFill>
          <a:blip r:embed="rId3">
            <a:alphaModFix/>
          </a:blip>
          <a:stretch>
            <a:fillRect/>
          </a:stretch>
        </p:blipFill>
        <p:spPr>
          <a:xfrm>
            <a:off x="368575" y="552325"/>
            <a:ext cx="4321250" cy="4321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5" name="Shape 345"/>
        <p:cNvGrpSpPr/>
        <p:nvPr/>
      </p:nvGrpSpPr>
      <p:grpSpPr>
        <a:xfrm>
          <a:off x="0" y="0"/>
          <a:ext cx="0" cy="0"/>
          <a:chOff x="0" y="0"/>
          <a:chExt cx="0" cy="0"/>
        </a:xfrm>
      </p:grpSpPr>
      <p:pic>
        <p:nvPicPr>
          <p:cNvPr id="346" name="Google Shape;346;p48"/>
          <p:cNvPicPr preferRelativeResize="0"/>
          <p:nvPr/>
        </p:nvPicPr>
        <p:blipFill>
          <a:blip r:embed="rId3">
            <a:alphaModFix/>
          </a:blip>
          <a:stretch>
            <a:fillRect/>
          </a:stretch>
        </p:blipFill>
        <p:spPr>
          <a:xfrm>
            <a:off x="5333100" y="152400"/>
            <a:ext cx="2392841" cy="4838700"/>
          </a:xfrm>
          <a:prstGeom prst="rect">
            <a:avLst/>
          </a:prstGeom>
          <a:noFill/>
          <a:ln>
            <a:noFill/>
          </a:ln>
        </p:spPr>
      </p:pic>
      <p:sp>
        <p:nvSpPr>
          <p:cNvPr id="347" name="Google Shape;347;p48"/>
          <p:cNvSpPr/>
          <p:nvPr/>
        </p:nvSpPr>
        <p:spPr>
          <a:xfrm>
            <a:off x="1144100" y="641775"/>
            <a:ext cx="3366900" cy="3469500"/>
          </a:xfrm>
          <a:prstGeom prst="rect">
            <a:avLst/>
          </a:pr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ource Code Pro"/>
                <a:ea typeface="Source Code Pro"/>
                <a:cs typeface="Source Code Pro"/>
                <a:sym typeface="Source Code Pro"/>
              </a:rPr>
              <a:t>If user presses key ‘W’, it would show the error messages. For example, in real case scenario, if the Email is incorrect, it would give an error message as ‘Invalid email Id’.User needs to press ‘delete’ to get rid of the error.</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The ‘V’ key represents the correct information. And once you press ‘Enter’, it would go to next value.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9"/>
          <p:cNvPicPr preferRelativeResize="0"/>
          <p:nvPr/>
        </p:nvPicPr>
        <p:blipFill>
          <a:blip r:embed="rId3">
            <a:alphaModFix/>
          </a:blip>
          <a:stretch>
            <a:fillRect/>
          </a:stretch>
        </p:blipFill>
        <p:spPr>
          <a:xfrm>
            <a:off x="5325341" y="77950"/>
            <a:ext cx="2392724" cy="4838698"/>
          </a:xfrm>
          <a:prstGeom prst="rect">
            <a:avLst/>
          </a:prstGeom>
          <a:noFill/>
          <a:ln>
            <a:noFill/>
          </a:ln>
        </p:spPr>
      </p:pic>
      <p:sp>
        <p:nvSpPr>
          <p:cNvPr id="353" name="Google Shape;353;p49"/>
          <p:cNvSpPr txBox="1"/>
          <p:nvPr/>
        </p:nvSpPr>
        <p:spPr>
          <a:xfrm>
            <a:off x="7989625" y="1097525"/>
            <a:ext cx="34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54" name="Google Shape;354;p49"/>
          <p:cNvSpPr/>
          <p:nvPr/>
        </p:nvSpPr>
        <p:spPr>
          <a:xfrm>
            <a:off x="920875" y="762550"/>
            <a:ext cx="3366900" cy="3469500"/>
          </a:xfrm>
          <a:prstGeom prst="rect">
            <a:avLst/>
          </a:pr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Source Code Pro"/>
                <a:ea typeface="Source Code Pro"/>
                <a:cs typeface="Source Code Pro"/>
                <a:sym typeface="Source Code Pro"/>
              </a:rPr>
              <a:t>If user presses key ‘W’, it would show the error messages. For example, in real case scenario, if the username is incorrect, it would give an error message as ‘username already exists’.User needs to press ‘delete’ to get rid of the error.</a:t>
            </a:r>
            <a:endParaRPr>
              <a:latin typeface="Source Code Pro"/>
              <a:ea typeface="Source Code Pro"/>
              <a:cs typeface="Source Code Pro"/>
              <a:sym typeface="Source Code Pro"/>
            </a:endParaRPr>
          </a:p>
          <a:p>
            <a:pPr indent="0" lvl="0" marL="0" rtl="0" algn="l">
              <a:spcBef>
                <a:spcPts val="0"/>
              </a:spcBef>
              <a:spcAft>
                <a:spcPts val="0"/>
              </a:spcAft>
              <a:buNone/>
            </a:pPr>
            <a:r>
              <a:rPr lang="en-GB">
                <a:latin typeface="Source Code Pro"/>
                <a:ea typeface="Source Code Pro"/>
                <a:cs typeface="Source Code Pro"/>
                <a:sym typeface="Source Code Pro"/>
              </a:rPr>
              <a:t>The ‘V’ key represents the correct information. And once you press ‘Enter’, it would go to next value.</a:t>
            </a:r>
            <a:endParaRPr/>
          </a:p>
        </p:txBody>
      </p:sp>
      <p:sp>
        <p:nvSpPr>
          <p:cNvPr id="355" name="Google Shape;355;p49"/>
          <p:cNvSpPr txBox="1"/>
          <p:nvPr/>
        </p:nvSpPr>
        <p:spPr>
          <a:xfrm>
            <a:off x="3878550" y="1237050"/>
            <a:ext cx="52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Usability Testing Objectives &amp; Tasks</a:t>
            </a:r>
            <a:endParaRPr/>
          </a:p>
        </p:txBody>
      </p:sp>
      <p:pic>
        <p:nvPicPr>
          <p:cNvPr id="361" name="Google Shape;361;p50"/>
          <p:cNvPicPr preferRelativeResize="0"/>
          <p:nvPr/>
        </p:nvPicPr>
        <p:blipFill>
          <a:blip r:embed="rId3">
            <a:alphaModFix/>
          </a:blip>
          <a:stretch>
            <a:fillRect/>
          </a:stretch>
        </p:blipFill>
        <p:spPr>
          <a:xfrm>
            <a:off x="304800" y="411125"/>
            <a:ext cx="4321250" cy="4321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txBox="1"/>
          <p:nvPr>
            <p:ph type="title"/>
          </p:nvPr>
        </p:nvSpPr>
        <p:spPr>
          <a:xfrm>
            <a:off x="311700" y="137175"/>
            <a:ext cx="8520600" cy="456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sz="2600"/>
              <a:t>USABILITY TESTING - FOOD TALES APPLICATION</a:t>
            </a:r>
            <a:endParaRPr sz="2600"/>
          </a:p>
        </p:txBody>
      </p:sp>
      <p:graphicFrame>
        <p:nvGraphicFramePr>
          <p:cNvPr id="367" name="Google Shape;367;p51"/>
          <p:cNvGraphicFramePr/>
          <p:nvPr/>
        </p:nvGraphicFramePr>
        <p:xfrm>
          <a:off x="167375" y="901165"/>
          <a:ext cx="3000000" cy="3000000"/>
        </p:xfrm>
        <a:graphic>
          <a:graphicData uri="http://schemas.openxmlformats.org/drawingml/2006/table">
            <a:tbl>
              <a:tblPr>
                <a:noFill/>
                <a:tableStyleId>{F99672D3-D60D-4C6F-B856-4D66D8C46127}</a:tableStyleId>
              </a:tblPr>
              <a:tblGrid>
                <a:gridCol w="1761850"/>
                <a:gridCol w="2081550"/>
                <a:gridCol w="1957600"/>
                <a:gridCol w="1515350"/>
                <a:gridCol w="1492900"/>
              </a:tblGrid>
              <a:tr h="733525">
                <a:tc>
                  <a:txBody>
                    <a:bodyPr/>
                    <a:lstStyle/>
                    <a:p>
                      <a:pPr indent="0" lvl="0" marL="0" rtl="0" algn="ctr">
                        <a:spcBef>
                          <a:spcPts val="0"/>
                        </a:spcBef>
                        <a:spcAft>
                          <a:spcPts val="0"/>
                        </a:spcAft>
                        <a:buNone/>
                      </a:pPr>
                      <a:r>
                        <a:rPr lang="en-GB" sz="1000"/>
                        <a:t>USERS</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lang="en-GB" sz="1000"/>
                        <a:t>Can you </a:t>
                      </a:r>
                      <a:r>
                        <a:rPr lang="en-GB" sz="1000"/>
                        <a:t>navigate</a:t>
                      </a:r>
                      <a:r>
                        <a:rPr lang="en-GB" sz="1000"/>
                        <a:t> through platform to search restaurants,cuisines and recipes?</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D9D9FF"/>
                    </a:solidFill>
                  </a:tcPr>
                </a:tc>
                <a:tc>
                  <a:txBody>
                    <a:bodyPr/>
                    <a:lstStyle/>
                    <a:p>
                      <a:pPr indent="0" lvl="0" marL="0" rtl="0" algn="l">
                        <a:spcBef>
                          <a:spcPts val="0"/>
                        </a:spcBef>
                        <a:spcAft>
                          <a:spcPts val="0"/>
                        </a:spcAft>
                        <a:buNone/>
                      </a:pPr>
                      <a:r>
                        <a:rPr lang="en-GB" sz="1000"/>
                        <a:t>Can you refer to blogs to check out new restaurants,description of recipes etc</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D9D9FF"/>
                    </a:solidFill>
                  </a:tcPr>
                </a:tc>
                <a:tc>
                  <a:txBody>
                    <a:bodyPr/>
                    <a:lstStyle/>
                    <a:p>
                      <a:pPr indent="0" lvl="0" marL="0" rtl="0" algn="l">
                        <a:spcBef>
                          <a:spcPts val="0"/>
                        </a:spcBef>
                        <a:spcAft>
                          <a:spcPts val="0"/>
                        </a:spcAft>
                        <a:buNone/>
                      </a:pPr>
                      <a:r>
                        <a:rPr lang="en-GB" sz="1000"/>
                        <a:t>Can you leverage the blogs to promote content creation(photography)/review work?</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D9D9FF"/>
                    </a:solidFill>
                  </a:tcPr>
                </a:tc>
                <a:tc>
                  <a:txBody>
                    <a:bodyPr/>
                    <a:lstStyle/>
                    <a:p>
                      <a:pPr indent="0" lvl="0" marL="0" rtl="0" algn="l">
                        <a:spcBef>
                          <a:spcPts val="0"/>
                        </a:spcBef>
                        <a:spcAft>
                          <a:spcPts val="0"/>
                        </a:spcAft>
                        <a:buNone/>
                      </a:pPr>
                      <a:r>
                        <a:rPr lang="en-GB" sz="1000"/>
                        <a:t>Can you </a:t>
                      </a:r>
                      <a:r>
                        <a:rPr lang="en-GB" sz="1000"/>
                        <a:t>browse</a:t>
                      </a:r>
                      <a:r>
                        <a:rPr lang="en-GB" sz="1000"/>
                        <a:t> through blogs in the application</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D9D9FF"/>
                    </a:solidFill>
                  </a:tcPr>
                </a:tc>
              </a:tr>
              <a:tr h="866400">
                <a:tc>
                  <a:txBody>
                    <a:bodyPr/>
                    <a:lstStyle/>
                    <a:p>
                      <a:pPr indent="0" lvl="0" marL="0" rtl="0" algn="ctr">
                        <a:spcBef>
                          <a:spcPts val="0"/>
                        </a:spcBef>
                        <a:spcAft>
                          <a:spcPts val="0"/>
                        </a:spcAft>
                        <a:buNone/>
                      </a:pPr>
                      <a:r>
                        <a:rPr lang="en-GB" sz="1000"/>
                        <a:t>USER1</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The navigational flow is intuitive and easy to follow</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One of the most helpful features to use in the application</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As a content consumer, the feature has helped  me to get introduced to and follow bloggers for better insight</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Easy and convenient</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877625">
                <a:tc>
                  <a:txBody>
                    <a:bodyPr/>
                    <a:lstStyle/>
                    <a:p>
                      <a:pPr indent="0" lvl="0" marL="0" rtl="0" algn="ctr">
                        <a:spcBef>
                          <a:spcPts val="0"/>
                        </a:spcBef>
                        <a:spcAft>
                          <a:spcPts val="0"/>
                        </a:spcAft>
                        <a:buNone/>
                      </a:pPr>
                      <a:r>
                        <a:rPr lang="en-GB" sz="1000"/>
                        <a:t>USER2</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The search process is seamless</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The feature helps to narrow down to best available options as per user needs</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The feature has helped me reach out to people better and understand the trends in content consumption</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It is easy and quick since users do not have to be signed in to browse blogs</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615925">
                <a:tc>
                  <a:txBody>
                    <a:bodyPr/>
                    <a:lstStyle/>
                    <a:p>
                      <a:pPr indent="0" lvl="0" marL="0" rtl="0" algn="ctr">
                        <a:spcBef>
                          <a:spcPts val="0"/>
                        </a:spcBef>
                        <a:spcAft>
                          <a:spcPts val="0"/>
                        </a:spcAft>
                        <a:buNone/>
                      </a:pPr>
                      <a:r>
                        <a:rPr lang="en-GB" sz="1000"/>
                        <a:t>USER3</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The functionality is similar to other web applications which enables to search</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As a fitness </a:t>
                      </a:r>
                      <a:r>
                        <a:rPr lang="en-GB" sz="1000"/>
                        <a:t>enthusiast, this feature in the app helps me to follow and share healthy recipes and food options to my friends and family</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The feature has helped to follow bloggers or find recipes/restaurants that </a:t>
                      </a:r>
                      <a:r>
                        <a:rPr lang="en-GB" sz="1000"/>
                        <a:t>prompt</a:t>
                      </a:r>
                      <a:r>
                        <a:rPr lang="en-GB" sz="1000"/>
                        <a:t> healthy food consumption</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GB" sz="1000"/>
                        <a:t>It has enabled me to use the app as a quick resource to search recipes/restaurants etc</a:t>
                      </a:r>
                      <a:endParaRPr sz="1000"/>
                    </a:p>
                  </a:txBody>
                  <a:tcPr marT="91425" marB="91425" marR="91425" marL="91425">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674900" y="1889700"/>
            <a:ext cx="5038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Problem Statement </a:t>
            </a:r>
            <a:endParaRPr/>
          </a:p>
        </p:txBody>
      </p:sp>
      <p:pic>
        <p:nvPicPr>
          <p:cNvPr id="84" name="Google Shape;84;p16"/>
          <p:cNvPicPr preferRelativeResize="0"/>
          <p:nvPr/>
        </p:nvPicPr>
        <p:blipFill>
          <a:blip r:embed="rId3">
            <a:alphaModFix/>
          </a:blip>
          <a:stretch>
            <a:fillRect/>
          </a:stretch>
        </p:blipFill>
        <p:spPr>
          <a:xfrm>
            <a:off x="337225" y="36750"/>
            <a:ext cx="3715975" cy="50700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Five Planes of UX Design</a:t>
            </a:r>
            <a:endParaRPr/>
          </a:p>
        </p:txBody>
      </p:sp>
      <p:pic>
        <p:nvPicPr>
          <p:cNvPr id="373" name="Google Shape;373;p52"/>
          <p:cNvPicPr preferRelativeResize="0"/>
          <p:nvPr/>
        </p:nvPicPr>
        <p:blipFill>
          <a:blip r:embed="rId3">
            <a:alphaModFix/>
          </a:blip>
          <a:stretch>
            <a:fillRect/>
          </a:stretch>
        </p:blipFill>
        <p:spPr>
          <a:xfrm>
            <a:off x="152400" y="152400"/>
            <a:ext cx="4321250" cy="4321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p:nvPr/>
        </p:nvSpPr>
        <p:spPr>
          <a:xfrm>
            <a:off x="237775" y="64850"/>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3"/>
          <p:cNvSpPr txBox="1"/>
          <p:nvPr/>
        </p:nvSpPr>
        <p:spPr>
          <a:xfrm>
            <a:off x="281125" y="258050"/>
            <a:ext cx="94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Surface</a:t>
            </a:r>
            <a:endParaRPr sz="1200">
              <a:solidFill>
                <a:schemeClr val="lt1"/>
              </a:solidFill>
              <a:latin typeface="Roboto Medium"/>
              <a:ea typeface="Roboto Medium"/>
              <a:cs typeface="Roboto Medium"/>
              <a:sym typeface="Roboto Medium"/>
            </a:endParaRPr>
          </a:p>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Plane</a:t>
            </a:r>
            <a:endParaRPr sz="1200">
              <a:solidFill>
                <a:schemeClr val="lt1"/>
              </a:solidFill>
              <a:latin typeface="Roboto Medium"/>
              <a:ea typeface="Roboto Medium"/>
              <a:cs typeface="Roboto Medium"/>
              <a:sym typeface="Roboto Medium"/>
            </a:endParaRPr>
          </a:p>
        </p:txBody>
      </p:sp>
      <p:sp>
        <p:nvSpPr>
          <p:cNvPr id="380" name="Google Shape;380;p53"/>
          <p:cNvSpPr/>
          <p:nvPr/>
        </p:nvSpPr>
        <p:spPr>
          <a:xfrm>
            <a:off x="237775" y="1036400"/>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3"/>
          <p:cNvSpPr txBox="1"/>
          <p:nvPr/>
        </p:nvSpPr>
        <p:spPr>
          <a:xfrm>
            <a:off x="281125" y="1249088"/>
            <a:ext cx="94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Skeleton</a:t>
            </a:r>
            <a:endParaRPr sz="1200">
              <a:solidFill>
                <a:schemeClr val="lt1"/>
              </a:solidFill>
              <a:latin typeface="Roboto Medium"/>
              <a:ea typeface="Roboto Medium"/>
              <a:cs typeface="Roboto Medium"/>
              <a:sym typeface="Roboto Medium"/>
            </a:endParaRPr>
          </a:p>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Plane</a:t>
            </a:r>
            <a:endParaRPr sz="1200">
              <a:solidFill>
                <a:schemeClr val="lt1"/>
              </a:solidFill>
              <a:latin typeface="Roboto Medium"/>
              <a:ea typeface="Roboto Medium"/>
              <a:cs typeface="Roboto Medium"/>
              <a:sym typeface="Roboto Medium"/>
            </a:endParaRPr>
          </a:p>
        </p:txBody>
      </p:sp>
      <p:sp>
        <p:nvSpPr>
          <p:cNvPr id="382" name="Google Shape;382;p53"/>
          <p:cNvSpPr/>
          <p:nvPr/>
        </p:nvSpPr>
        <p:spPr>
          <a:xfrm>
            <a:off x="237775" y="2046925"/>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3"/>
          <p:cNvSpPr txBox="1"/>
          <p:nvPr/>
        </p:nvSpPr>
        <p:spPr>
          <a:xfrm>
            <a:off x="281125" y="2249875"/>
            <a:ext cx="94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Structure</a:t>
            </a:r>
            <a:endParaRPr sz="1200">
              <a:solidFill>
                <a:schemeClr val="lt1"/>
              </a:solidFill>
              <a:latin typeface="Roboto Medium"/>
              <a:ea typeface="Roboto Medium"/>
              <a:cs typeface="Roboto Medium"/>
              <a:sym typeface="Roboto Medium"/>
            </a:endParaRPr>
          </a:p>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Plane</a:t>
            </a:r>
            <a:endParaRPr sz="1200">
              <a:solidFill>
                <a:schemeClr val="lt1"/>
              </a:solidFill>
              <a:latin typeface="Roboto Medium"/>
              <a:ea typeface="Roboto Medium"/>
              <a:cs typeface="Roboto Medium"/>
              <a:sym typeface="Roboto Medium"/>
            </a:endParaRPr>
          </a:p>
        </p:txBody>
      </p:sp>
      <p:sp>
        <p:nvSpPr>
          <p:cNvPr id="384" name="Google Shape;384;p53"/>
          <p:cNvSpPr/>
          <p:nvPr/>
        </p:nvSpPr>
        <p:spPr>
          <a:xfrm>
            <a:off x="237775" y="3076938"/>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3"/>
          <p:cNvSpPr txBox="1"/>
          <p:nvPr/>
        </p:nvSpPr>
        <p:spPr>
          <a:xfrm>
            <a:off x="281125" y="3270138"/>
            <a:ext cx="94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Scope Plane</a:t>
            </a:r>
            <a:endParaRPr sz="1200">
              <a:solidFill>
                <a:schemeClr val="lt1"/>
              </a:solidFill>
              <a:latin typeface="Roboto Medium"/>
              <a:ea typeface="Roboto Medium"/>
              <a:cs typeface="Roboto Medium"/>
              <a:sym typeface="Roboto Medium"/>
            </a:endParaRPr>
          </a:p>
        </p:txBody>
      </p:sp>
      <p:sp>
        <p:nvSpPr>
          <p:cNvPr id="386" name="Google Shape;386;p53"/>
          <p:cNvSpPr/>
          <p:nvPr/>
        </p:nvSpPr>
        <p:spPr>
          <a:xfrm>
            <a:off x="237775" y="4106975"/>
            <a:ext cx="1026900" cy="94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3"/>
          <p:cNvSpPr txBox="1"/>
          <p:nvPr/>
        </p:nvSpPr>
        <p:spPr>
          <a:xfrm>
            <a:off x="281125" y="4290425"/>
            <a:ext cx="940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lt1"/>
                </a:solidFill>
                <a:latin typeface="Roboto Medium"/>
                <a:ea typeface="Roboto Medium"/>
                <a:cs typeface="Roboto Medium"/>
                <a:sym typeface="Roboto Medium"/>
              </a:rPr>
              <a:t>Strategy Plane</a:t>
            </a:r>
            <a:endParaRPr sz="1200">
              <a:solidFill>
                <a:schemeClr val="lt1"/>
              </a:solidFill>
              <a:latin typeface="Roboto Medium"/>
              <a:ea typeface="Roboto Medium"/>
              <a:cs typeface="Roboto Medium"/>
              <a:sym typeface="Roboto Medium"/>
            </a:endParaRPr>
          </a:p>
        </p:txBody>
      </p:sp>
      <p:sp>
        <p:nvSpPr>
          <p:cNvPr id="388" name="Google Shape;388;p53"/>
          <p:cNvSpPr txBox="1"/>
          <p:nvPr/>
        </p:nvSpPr>
        <p:spPr>
          <a:xfrm>
            <a:off x="1426725" y="216175"/>
            <a:ext cx="71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89" name="Google Shape;389;p53"/>
          <p:cNvSpPr txBox="1"/>
          <p:nvPr/>
        </p:nvSpPr>
        <p:spPr>
          <a:xfrm>
            <a:off x="1503475" y="335000"/>
            <a:ext cx="71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90" name="Google Shape;390;p53"/>
          <p:cNvSpPr txBox="1"/>
          <p:nvPr/>
        </p:nvSpPr>
        <p:spPr>
          <a:xfrm>
            <a:off x="1491575" y="270225"/>
            <a:ext cx="73389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a:ea typeface="Roboto"/>
                <a:cs typeface="Roboto"/>
                <a:sym typeface="Roboto"/>
              </a:rPr>
              <a:t>In Surface Plane, we focused on the visuals and the look and feel of the application. </a:t>
            </a:r>
            <a:br>
              <a:rPr lang="en-GB" sz="1200">
                <a:latin typeface="Roboto"/>
                <a:ea typeface="Roboto"/>
                <a:cs typeface="Roboto"/>
                <a:sym typeface="Roboto"/>
              </a:rPr>
            </a:br>
            <a:r>
              <a:rPr lang="en-GB" sz="1200">
                <a:latin typeface="Roboto"/>
                <a:ea typeface="Roboto"/>
                <a:cs typeface="Roboto"/>
                <a:sym typeface="Roboto"/>
              </a:rPr>
              <a:t>App logo for Home navigation, material design vectors for seamless navigation, tab navigation, appropriate arrow guides, illustrations on sign up/sign in page.</a:t>
            </a:r>
            <a:endParaRPr sz="1200">
              <a:latin typeface="Roboto"/>
              <a:ea typeface="Roboto"/>
              <a:cs typeface="Roboto"/>
              <a:sym typeface="Roboto"/>
            </a:endParaRPr>
          </a:p>
        </p:txBody>
      </p:sp>
      <p:sp>
        <p:nvSpPr>
          <p:cNvPr id="391" name="Google Shape;391;p53"/>
          <p:cNvSpPr txBox="1"/>
          <p:nvPr/>
        </p:nvSpPr>
        <p:spPr>
          <a:xfrm>
            <a:off x="1491575" y="1198313"/>
            <a:ext cx="7338900" cy="92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a:ea typeface="Roboto"/>
                <a:cs typeface="Roboto"/>
                <a:sym typeface="Roboto"/>
              </a:rPr>
              <a:t>For Skeleton Plane, we brainstormed on the overall flow throughout the app. </a:t>
            </a:r>
            <a:br>
              <a:rPr lang="en-GB" sz="1200">
                <a:latin typeface="Roboto"/>
                <a:ea typeface="Roboto"/>
                <a:cs typeface="Roboto"/>
                <a:sym typeface="Roboto"/>
              </a:rPr>
            </a:br>
            <a:r>
              <a:rPr lang="en-GB" sz="1200">
                <a:latin typeface="Roboto"/>
                <a:ea typeface="Roboto"/>
                <a:cs typeface="Roboto"/>
                <a:sym typeface="Roboto"/>
              </a:rPr>
              <a:t>Navigation menu at the bottom for ease of access, logo on top-left corner (easy to locate), user’s current location with appropriate vector on top-right corner. Then we started working on </a:t>
            </a:r>
            <a:r>
              <a:rPr lang="en-GB" sz="1200">
                <a:latin typeface="Roboto"/>
                <a:ea typeface="Roboto"/>
                <a:cs typeface="Roboto"/>
                <a:sym typeface="Roboto"/>
              </a:rPr>
              <a:t>wireframes</a:t>
            </a:r>
            <a:r>
              <a:rPr lang="en-GB" sz="1200">
                <a:latin typeface="Roboto"/>
                <a:ea typeface="Roboto"/>
                <a:cs typeface="Roboto"/>
                <a:sym typeface="Roboto"/>
              </a:rPr>
              <a:t> to get the initial look of the app.</a:t>
            </a:r>
            <a:endParaRPr sz="1200">
              <a:latin typeface="Roboto"/>
              <a:ea typeface="Roboto"/>
              <a:cs typeface="Roboto"/>
              <a:sym typeface="Roboto"/>
            </a:endParaRPr>
          </a:p>
        </p:txBody>
      </p:sp>
      <p:sp>
        <p:nvSpPr>
          <p:cNvPr id="392" name="Google Shape;392;p53"/>
          <p:cNvSpPr txBox="1"/>
          <p:nvPr/>
        </p:nvSpPr>
        <p:spPr>
          <a:xfrm>
            <a:off x="1491575" y="2251250"/>
            <a:ext cx="73389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a:ea typeface="Roboto"/>
                <a:cs typeface="Roboto"/>
                <a:sym typeface="Roboto"/>
              </a:rPr>
              <a:t>In Structure Plane, we focused on the information architecture of the application. We did the initial card sorting during this phase to decide how features will be grouped. We also worked on error handling of various user input fields and user transactions.</a:t>
            </a:r>
            <a:endParaRPr sz="1200">
              <a:latin typeface="Roboto"/>
              <a:ea typeface="Roboto"/>
              <a:cs typeface="Roboto"/>
              <a:sym typeface="Roboto"/>
            </a:endParaRPr>
          </a:p>
        </p:txBody>
      </p:sp>
      <p:sp>
        <p:nvSpPr>
          <p:cNvPr id="393" name="Google Shape;393;p53"/>
          <p:cNvSpPr txBox="1"/>
          <p:nvPr/>
        </p:nvSpPr>
        <p:spPr>
          <a:xfrm>
            <a:off x="1491575" y="3275788"/>
            <a:ext cx="73389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a:ea typeface="Roboto"/>
                <a:cs typeface="Roboto"/>
                <a:sym typeface="Roboto"/>
              </a:rPr>
              <a:t>In Scope Plane, we learned how to convert the product objectives and user needs into app features. We prioritized the features using the MosCow approach. </a:t>
            </a:r>
            <a:endParaRPr sz="1200">
              <a:latin typeface="Roboto"/>
              <a:ea typeface="Roboto"/>
              <a:cs typeface="Roboto"/>
              <a:sym typeface="Roboto"/>
            </a:endParaRPr>
          </a:p>
        </p:txBody>
      </p:sp>
      <p:sp>
        <p:nvSpPr>
          <p:cNvPr id="394" name="Google Shape;394;p53"/>
          <p:cNvSpPr txBox="1"/>
          <p:nvPr/>
        </p:nvSpPr>
        <p:spPr>
          <a:xfrm>
            <a:off x="1491575" y="4115525"/>
            <a:ext cx="73389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a:ea typeface="Roboto"/>
                <a:cs typeface="Roboto"/>
                <a:sym typeface="Roboto"/>
              </a:rPr>
              <a:t>In Strategy Plane, we focused on the </a:t>
            </a:r>
            <a:r>
              <a:rPr lang="en-GB" sz="1200">
                <a:latin typeface="Roboto"/>
                <a:ea typeface="Roboto"/>
                <a:cs typeface="Roboto"/>
                <a:sym typeface="Roboto"/>
              </a:rPr>
              <a:t>frustrations using the User Personas and focused on working towards the user goals. Using the Surveys research method, we were able to gather data about user’s expectations for a food blog app.</a:t>
            </a:r>
            <a:endParaRPr sz="12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4"/>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Onboarding</a:t>
            </a:r>
            <a:endParaRPr/>
          </a:p>
        </p:txBody>
      </p:sp>
      <p:pic>
        <p:nvPicPr>
          <p:cNvPr id="400" name="Google Shape;400;p54"/>
          <p:cNvPicPr preferRelativeResize="0"/>
          <p:nvPr/>
        </p:nvPicPr>
        <p:blipFill>
          <a:blip r:embed="rId3">
            <a:alphaModFix/>
          </a:blip>
          <a:stretch>
            <a:fillRect/>
          </a:stretch>
        </p:blipFill>
        <p:spPr>
          <a:xfrm>
            <a:off x="465850" y="411125"/>
            <a:ext cx="4321250" cy="4321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5"/>
          <p:cNvPicPr preferRelativeResize="0"/>
          <p:nvPr/>
        </p:nvPicPr>
        <p:blipFill>
          <a:blip r:embed="rId3">
            <a:alphaModFix/>
          </a:blip>
          <a:stretch>
            <a:fillRect/>
          </a:stretch>
        </p:blipFill>
        <p:spPr>
          <a:xfrm>
            <a:off x="152400" y="152400"/>
            <a:ext cx="4322325" cy="4643299"/>
          </a:xfrm>
          <a:prstGeom prst="rect">
            <a:avLst/>
          </a:prstGeom>
          <a:noFill/>
          <a:ln>
            <a:noFill/>
          </a:ln>
        </p:spPr>
      </p:pic>
      <p:sp>
        <p:nvSpPr>
          <p:cNvPr id="406" name="Google Shape;406;p55"/>
          <p:cNvSpPr txBox="1"/>
          <p:nvPr/>
        </p:nvSpPr>
        <p:spPr>
          <a:xfrm>
            <a:off x="4724300" y="86500"/>
            <a:ext cx="4322400" cy="26967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latin typeface="Roboto"/>
                <a:ea typeface="Roboto"/>
                <a:cs typeface="Roboto"/>
                <a:sym typeface="Roboto"/>
              </a:rPr>
              <a:t>Onboarding is an important aspect to make new users familiar to the product. If the product appears too confusing or have minimal guide, it might frustrate the users resulting in user loss. ​</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600">
                <a:solidFill>
                  <a:schemeClr val="dk1"/>
                </a:solidFill>
                <a:latin typeface="Roboto"/>
                <a:ea typeface="Roboto"/>
                <a:cs typeface="Roboto"/>
                <a:sym typeface="Roboto"/>
              </a:rPr>
              <a:t>In our application, we have provided a quick navigation tour to familiarize users with app features after they sign up.</a:t>
            </a:r>
            <a:endParaRPr sz="1600">
              <a:solidFill>
                <a:schemeClr val="dk1"/>
              </a:solidFill>
              <a:latin typeface="Roboto"/>
              <a:ea typeface="Roboto"/>
              <a:cs typeface="Roboto"/>
              <a:sym typeface="Roboto"/>
            </a:endParaRPr>
          </a:p>
        </p:txBody>
      </p:sp>
      <p:sp>
        <p:nvSpPr>
          <p:cNvPr id="407" name="Google Shape;407;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
        <p:nvSpPr>
          <p:cNvPr id="408" name="Google Shape;408;p55"/>
          <p:cNvSpPr txBox="1"/>
          <p:nvPr/>
        </p:nvSpPr>
        <p:spPr>
          <a:xfrm>
            <a:off x="4724300" y="2896025"/>
            <a:ext cx="4322400" cy="9975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Roboto Medium"/>
              <a:buAutoNum type="arabicPeriod"/>
            </a:pPr>
            <a:r>
              <a:rPr lang="en-GB" sz="1600">
                <a:solidFill>
                  <a:schemeClr val="dk1"/>
                </a:solidFill>
                <a:latin typeface="Roboto Medium"/>
                <a:ea typeface="Roboto Medium"/>
                <a:cs typeface="Roboto Medium"/>
                <a:sym typeface="Roboto Medium"/>
              </a:rPr>
              <a:t>Explore Restaurants​</a:t>
            </a:r>
            <a:endParaRPr sz="1600">
              <a:solidFill>
                <a:schemeClr val="dk1"/>
              </a:solidFill>
              <a:latin typeface="Roboto Medium"/>
              <a:ea typeface="Roboto Medium"/>
              <a:cs typeface="Roboto Medium"/>
              <a:sym typeface="Roboto Medium"/>
            </a:endParaRPr>
          </a:p>
          <a:p>
            <a:pPr indent="-330200" lvl="0" marL="457200" rtl="0" algn="l">
              <a:lnSpc>
                <a:spcPct val="115000"/>
              </a:lnSpc>
              <a:spcBef>
                <a:spcPts val="0"/>
              </a:spcBef>
              <a:spcAft>
                <a:spcPts val="0"/>
              </a:spcAft>
              <a:buClr>
                <a:schemeClr val="dk1"/>
              </a:buClr>
              <a:buSzPts val="1600"/>
              <a:buFont typeface="Roboto Medium"/>
              <a:buAutoNum type="arabicPeriod"/>
            </a:pPr>
            <a:r>
              <a:rPr lang="en-GB" sz="1600">
                <a:solidFill>
                  <a:schemeClr val="dk1"/>
                </a:solidFill>
                <a:latin typeface="Roboto Medium"/>
                <a:ea typeface="Roboto Medium"/>
                <a:cs typeface="Roboto Medium"/>
                <a:sym typeface="Roboto Medium"/>
              </a:rPr>
              <a:t>Create,View &amp; Share Blogs​</a:t>
            </a:r>
            <a:endParaRPr sz="1600">
              <a:solidFill>
                <a:schemeClr val="dk1"/>
              </a:solidFill>
              <a:latin typeface="Roboto Medium"/>
              <a:ea typeface="Roboto Medium"/>
              <a:cs typeface="Roboto Medium"/>
              <a:sym typeface="Roboto Medium"/>
            </a:endParaRPr>
          </a:p>
          <a:p>
            <a:pPr indent="-330200" lvl="0" marL="457200" rtl="0" algn="l">
              <a:lnSpc>
                <a:spcPct val="115000"/>
              </a:lnSpc>
              <a:spcBef>
                <a:spcPts val="0"/>
              </a:spcBef>
              <a:spcAft>
                <a:spcPts val="0"/>
              </a:spcAft>
              <a:buClr>
                <a:schemeClr val="dk1"/>
              </a:buClr>
              <a:buSzPts val="1600"/>
              <a:buFont typeface="Roboto Medium"/>
              <a:buAutoNum type="arabicPeriod"/>
            </a:pPr>
            <a:r>
              <a:rPr lang="en-GB" sz="1600">
                <a:solidFill>
                  <a:schemeClr val="dk1"/>
                </a:solidFill>
                <a:latin typeface="Roboto Medium"/>
                <a:ea typeface="Roboto Medium"/>
                <a:cs typeface="Roboto Medium"/>
                <a:sym typeface="Roboto Medium"/>
              </a:rPr>
              <a:t>Read Popular Recipes Reviews​</a:t>
            </a:r>
            <a:endParaRPr sz="1600">
              <a:solidFill>
                <a:schemeClr val="dk1"/>
              </a:solidFill>
              <a:latin typeface="Roboto Medium"/>
              <a:ea typeface="Roboto Medium"/>
              <a:cs typeface="Roboto Medium"/>
              <a:sym typeface="Roboto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311700" y="215600"/>
            <a:ext cx="8520600" cy="61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ONBOARDING - SCREENSHOTS</a:t>
            </a:r>
            <a:endParaRPr/>
          </a:p>
        </p:txBody>
      </p:sp>
      <p:pic>
        <p:nvPicPr>
          <p:cNvPr id="414" name="Google Shape;414;p56"/>
          <p:cNvPicPr preferRelativeResize="0"/>
          <p:nvPr/>
        </p:nvPicPr>
        <p:blipFill>
          <a:blip r:embed="rId3">
            <a:alphaModFix/>
          </a:blip>
          <a:stretch>
            <a:fillRect/>
          </a:stretch>
        </p:blipFill>
        <p:spPr>
          <a:xfrm>
            <a:off x="311700" y="981500"/>
            <a:ext cx="2067172" cy="4009601"/>
          </a:xfrm>
          <a:prstGeom prst="rect">
            <a:avLst/>
          </a:prstGeom>
          <a:noFill/>
          <a:ln>
            <a:noFill/>
          </a:ln>
        </p:spPr>
      </p:pic>
      <p:pic>
        <p:nvPicPr>
          <p:cNvPr id="415" name="Google Shape;415;p56"/>
          <p:cNvPicPr preferRelativeResize="0"/>
          <p:nvPr/>
        </p:nvPicPr>
        <p:blipFill>
          <a:blip r:embed="rId4">
            <a:alphaModFix/>
          </a:blip>
          <a:stretch>
            <a:fillRect/>
          </a:stretch>
        </p:blipFill>
        <p:spPr>
          <a:xfrm>
            <a:off x="3538410" y="981500"/>
            <a:ext cx="2067172" cy="4009601"/>
          </a:xfrm>
          <a:prstGeom prst="rect">
            <a:avLst/>
          </a:prstGeom>
          <a:noFill/>
          <a:ln>
            <a:noFill/>
          </a:ln>
        </p:spPr>
      </p:pic>
      <p:pic>
        <p:nvPicPr>
          <p:cNvPr id="416" name="Google Shape;416;p56"/>
          <p:cNvPicPr preferRelativeResize="0"/>
          <p:nvPr/>
        </p:nvPicPr>
        <p:blipFill>
          <a:blip r:embed="rId5">
            <a:alphaModFix/>
          </a:blip>
          <a:stretch>
            <a:fillRect/>
          </a:stretch>
        </p:blipFill>
        <p:spPr>
          <a:xfrm>
            <a:off x="6765094" y="981500"/>
            <a:ext cx="2049220" cy="4009600"/>
          </a:xfrm>
          <a:prstGeom prst="rect">
            <a:avLst/>
          </a:prstGeom>
          <a:noFill/>
          <a:ln>
            <a:noFill/>
          </a:ln>
        </p:spPr>
      </p:pic>
      <p:sp>
        <p:nvSpPr>
          <p:cNvPr id="417" name="Google Shape;417;p56"/>
          <p:cNvSpPr/>
          <p:nvPr/>
        </p:nvSpPr>
        <p:spPr>
          <a:xfrm>
            <a:off x="2566150" y="2801475"/>
            <a:ext cx="801600" cy="515400"/>
          </a:xfrm>
          <a:prstGeom prst="right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6"/>
          <p:cNvSpPr/>
          <p:nvPr/>
        </p:nvSpPr>
        <p:spPr>
          <a:xfrm>
            <a:off x="5784538" y="2801475"/>
            <a:ext cx="801600" cy="515400"/>
          </a:xfrm>
          <a:prstGeom prst="right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7"/>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98150" y="491275"/>
            <a:ext cx="2985000" cy="8490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2360">
                <a:solidFill>
                  <a:schemeClr val="lt1"/>
                </a:solidFill>
              </a:rPr>
              <a:t>Problem Statement &amp; Solutions</a:t>
            </a:r>
            <a:endParaRPr sz="2360">
              <a:solidFill>
                <a:schemeClr val="lt1"/>
              </a:solidFill>
            </a:endParaRPr>
          </a:p>
        </p:txBody>
      </p:sp>
      <p:sp>
        <p:nvSpPr>
          <p:cNvPr id="90" name="Google Shape;90;p17"/>
          <p:cNvSpPr txBox="1"/>
          <p:nvPr>
            <p:ph idx="1" type="body"/>
          </p:nvPr>
        </p:nvSpPr>
        <p:spPr>
          <a:xfrm>
            <a:off x="3826225" y="245525"/>
            <a:ext cx="5069100" cy="4488600"/>
          </a:xfrm>
          <a:prstGeom prst="rect">
            <a:avLst/>
          </a:prstGeom>
          <a:solidFill>
            <a:srgbClr val="F3F3F3"/>
          </a:solidFill>
        </p:spPr>
        <p:txBody>
          <a:bodyPr anchorCtr="0" anchor="t" bIns="91425" lIns="91425" spcFirstLastPara="1" rIns="91425" wrap="square" tIns="91425">
            <a:normAutofit fontScale="85000" lnSpcReduction="20000"/>
          </a:bodyPr>
          <a:lstStyle/>
          <a:p>
            <a:pPr indent="-327145" lvl="0" marL="457200" marR="0" rtl="0" algn="l">
              <a:lnSpc>
                <a:spcPct val="115000"/>
              </a:lnSpc>
              <a:spcBef>
                <a:spcPts val="0"/>
              </a:spcBef>
              <a:spcAft>
                <a:spcPts val="0"/>
              </a:spcAft>
              <a:buClr>
                <a:srgbClr val="191919"/>
              </a:buClr>
              <a:buSzPct val="100000"/>
              <a:buFont typeface="Roboto"/>
              <a:buChar char="●"/>
            </a:pPr>
            <a:r>
              <a:rPr lang="en-GB" sz="1825">
                <a:solidFill>
                  <a:srgbClr val="191919"/>
                </a:solidFill>
                <a:highlight>
                  <a:schemeClr val="lt1"/>
                </a:highlight>
                <a:latin typeface="Roboto"/>
                <a:ea typeface="Roboto"/>
                <a:cs typeface="Roboto"/>
                <a:sym typeface="Roboto"/>
              </a:rPr>
              <a:t>Bloggers have a difficult time in finding a platform, especially for something as niche as food blogging. The application helps bloggers and other stakeholders connect.​</a:t>
            </a:r>
            <a:endParaRPr sz="1825">
              <a:solidFill>
                <a:srgbClr val="191919"/>
              </a:solidFill>
              <a:highlight>
                <a:schemeClr val="lt1"/>
              </a:highlight>
              <a:latin typeface="Roboto"/>
              <a:ea typeface="Roboto"/>
              <a:cs typeface="Roboto"/>
              <a:sym typeface="Roboto"/>
            </a:endParaRPr>
          </a:p>
          <a:p>
            <a:pPr indent="-327145" lvl="0" marL="457200" marR="0" rtl="0" algn="l">
              <a:lnSpc>
                <a:spcPct val="115000"/>
              </a:lnSpc>
              <a:spcBef>
                <a:spcPts val="0"/>
              </a:spcBef>
              <a:spcAft>
                <a:spcPts val="0"/>
              </a:spcAft>
              <a:buClr>
                <a:srgbClr val="191919"/>
              </a:buClr>
              <a:buSzPct val="100000"/>
              <a:buFont typeface="Roboto"/>
              <a:buChar char="●"/>
            </a:pPr>
            <a:r>
              <a:rPr lang="en-GB" sz="1825">
                <a:solidFill>
                  <a:srgbClr val="191919"/>
                </a:solidFill>
                <a:highlight>
                  <a:schemeClr val="lt1"/>
                </a:highlight>
                <a:latin typeface="Roboto"/>
                <a:ea typeface="Roboto"/>
                <a:cs typeface="Roboto"/>
                <a:sym typeface="Roboto"/>
              </a:rPr>
              <a:t>Users on a time crunch have difficulty following a recipe for meal preparation, the platform can provide step by step guidance for a variety of cuisines.​</a:t>
            </a:r>
            <a:endParaRPr sz="1825">
              <a:solidFill>
                <a:srgbClr val="191919"/>
              </a:solidFill>
              <a:highlight>
                <a:schemeClr val="lt1"/>
              </a:highlight>
              <a:latin typeface="Roboto"/>
              <a:ea typeface="Roboto"/>
              <a:cs typeface="Roboto"/>
              <a:sym typeface="Roboto"/>
            </a:endParaRPr>
          </a:p>
          <a:p>
            <a:pPr indent="-327145" lvl="0" marL="457200" marR="0" rtl="0" algn="l">
              <a:lnSpc>
                <a:spcPct val="115000"/>
              </a:lnSpc>
              <a:spcBef>
                <a:spcPts val="0"/>
              </a:spcBef>
              <a:spcAft>
                <a:spcPts val="0"/>
              </a:spcAft>
              <a:buClr>
                <a:srgbClr val="191919"/>
              </a:buClr>
              <a:buSzPct val="100000"/>
              <a:buFont typeface="Roboto"/>
              <a:buChar char="●"/>
            </a:pPr>
            <a:r>
              <a:rPr lang="en-GB" sz="1825">
                <a:solidFill>
                  <a:srgbClr val="191919"/>
                </a:solidFill>
                <a:highlight>
                  <a:schemeClr val="lt1"/>
                </a:highlight>
                <a:latin typeface="Roboto"/>
                <a:ea typeface="Roboto"/>
                <a:cs typeface="Roboto"/>
                <a:sym typeface="Roboto"/>
              </a:rPr>
              <a:t>The platform can become a common yet reliable interface for restaurant/cuisine reviews and recommendations.​</a:t>
            </a:r>
            <a:endParaRPr sz="1825">
              <a:solidFill>
                <a:srgbClr val="191919"/>
              </a:solidFill>
              <a:highlight>
                <a:schemeClr val="lt1"/>
              </a:highlight>
              <a:latin typeface="Roboto"/>
              <a:ea typeface="Roboto"/>
              <a:cs typeface="Roboto"/>
              <a:sym typeface="Roboto"/>
            </a:endParaRPr>
          </a:p>
          <a:p>
            <a:pPr indent="-327145" lvl="0" marL="457200" marR="0" rtl="0" algn="l">
              <a:lnSpc>
                <a:spcPct val="115000"/>
              </a:lnSpc>
              <a:spcBef>
                <a:spcPts val="0"/>
              </a:spcBef>
              <a:spcAft>
                <a:spcPts val="0"/>
              </a:spcAft>
              <a:buClr>
                <a:srgbClr val="191919"/>
              </a:buClr>
              <a:buSzPct val="100000"/>
              <a:buFont typeface="Roboto"/>
              <a:buChar char="●"/>
            </a:pPr>
            <a:r>
              <a:rPr lang="en-GB" sz="1825">
                <a:solidFill>
                  <a:srgbClr val="191919"/>
                </a:solidFill>
                <a:highlight>
                  <a:schemeClr val="lt1"/>
                </a:highlight>
                <a:latin typeface="Roboto"/>
                <a:ea typeface="Roboto"/>
                <a:cs typeface="Roboto"/>
                <a:sym typeface="Roboto"/>
              </a:rPr>
              <a:t>There are few platforms that provides discourse pertaining to culinary field, which “Food Tales” fulfills.​</a:t>
            </a:r>
            <a:endParaRPr sz="1825">
              <a:solidFill>
                <a:srgbClr val="191919"/>
              </a:solidFill>
              <a:highlight>
                <a:schemeClr val="lt1"/>
              </a:highlight>
              <a:latin typeface="Roboto"/>
              <a:ea typeface="Roboto"/>
              <a:cs typeface="Roboto"/>
              <a:sym typeface="Roboto"/>
            </a:endParaRPr>
          </a:p>
          <a:p>
            <a:pPr indent="-327145" lvl="0" marL="457200" marR="0" rtl="0" algn="l">
              <a:lnSpc>
                <a:spcPct val="115000"/>
              </a:lnSpc>
              <a:spcBef>
                <a:spcPts val="0"/>
              </a:spcBef>
              <a:spcAft>
                <a:spcPts val="0"/>
              </a:spcAft>
              <a:buClr>
                <a:srgbClr val="191919"/>
              </a:buClr>
              <a:buSzPct val="100000"/>
              <a:buFont typeface="Roboto"/>
              <a:buChar char="●"/>
            </a:pPr>
            <a:r>
              <a:rPr lang="en-GB" sz="1825">
                <a:solidFill>
                  <a:srgbClr val="191919"/>
                </a:solidFill>
                <a:highlight>
                  <a:schemeClr val="lt1"/>
                </a:highlight>
                <a:latin typeface="Roboto"/>
                <a:ea typeface="Roboto"/>
                <a:cs typeface="Roboto"/>
                <a:sym typeface="Roboto"/>
              </a:rPr>
              <a:t>The app helps users by providing a one-stop platform for blogging, restaurant reviews, food hacks and healthy food habits.</a:t>
            </a:r>
            <a:endParaRPr sz="1825">
              <a:solidFill>
                <a:srgbClr val="191919"/>
              </a:solidFill>
              <a:highlight>
                <a:schemeClr val="lt1"/>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Style Guide</a:t>
            </a:r>
            <a:endParaRPr/>
          </a:p>
        </p:txBody>
      </p:sp>
      <p:pic>
        <p:nvPicPr>
          <p:cNvPr id="96" name="Google Shape;96;p18"/>
          <p:cNvPicPr preferRelativeResize="0"/>
          <p:nvPr/>
        </p:nvPicPr>
        <p:blipFill>
          <a:blip r:embed="rId3">
            <a:alphaModFix/>
          </a:blip>
          <a:stretch>
            <a:fillRect/>
          </a:stretch>
        </p:blipFill>
        <p:spPr>
          <a:xfrm>
            <a:off x="476650" y="432350"/>
            <a:ext cx="3695424" cy="4312575"/>
          </a:xfrm>
          <a:prstGeom prst="rect">
            <a:avLst/>
          </a:prstGeom>
          <a:noFill/>
          <a:ln>
            <a:noFill/>
          </a:ln>
        </p:spPr>
      </p:pic>
      <p:sp>
        <p:nvSpPr>
          <p:cNvPr id="97" name="Google Shape;97;p18"/>
          <p:cNvSpPr txBox="1"/>
          <p:nvPr/>
        </p:nvSpPr>
        <p:spPr>
          <a:xfrm>
            <a:off x="810873" y="821667"/>
            <a:ext cx="3289500" cy="383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idx="1" type="body"/>
          </p:nvPr>
        </p:nvSpPr>
        <p:spPr>
          <a:xfrm>
            <a:off x="488250" y="173625"/>
            <a:ext cx="1945500" cy="354000"/>
          </a:xfrm>
          <a:prstGeom prst="rect">
            <a:avLst/>
          </a:prstGeom>
          <a:solidFill>
            <a:schemeClr val="dk1"/>
          </a:solidFill>
        </p:spPr>
        <p:txBody>
          <a:bodyPr anchorCtr="0" anchor="ctr" bIns="91425" lIns="91425" spcFirstLastPara="1" rIns="91425" wrap="square" tIns="91425">
            <a:normAutofit lnSpcReduction="10000"/>
          </a:bodyPr>
          <a:lstStyle/>
          <a:p>
            <a:pPr indent="0" lvl="0" marL="0" rtl="0" algn="ctr">
              <a:spcBef>
                <a:spcPts val="0"/>
              </a:spcBef>
              <a:spcAft>
                <a:spcPts val="0"/>
              </a:spcAft>
              <a:buNone/>
            </a:pPr>
            <a:r>
              <a:rPr lang="en-GB" sz="1200" u="sng">
                <a:solidFill>
                  <a:schemeClr val="lt1"/>
                </a:solidFill>
                <a:latin typeface="Roboto"/>
                <a:ea typeface="Roboto"/>
                <a:cs typeface="Roboto"/>
                <a:sym typeface="Roboto"/>
              </a:rPr>
              <a:t>Logo Used</a:t>
            </a:r>
            <a:endParaRPr sz="500" u="sng">
              <a:solidFill>
                <a:schemeClr val="lt1"/>
              </a:solidFill>
              <a:latin typeface="Roboto"/>
              <a:ea typeface="Roboto"/>
              <a:cs typeface="Roboto"/>
              <a:sym typeface="Roboto"/>
            </a:endParaRPr>
          </a:p>
        </p:txBody>
      </p:sp>
      <p:pic>
        <p:nvPicPr>
          <p:cNvPr id="103" name="Google Shape;103;p19"/>
          <p:cNvPicPr preferRelativeResize="0"/>
          <p:nvPr/>
        </p:nvPicPr>
        <p:blipFill>
          <a:blip r:embed="rId3">
            <a:alphaModFix/>
          </a:blip>
          <a:stretch>
            <a:fillRect/>
          </a:stretch>
        </p:blipFill>
        <p:spPr>
          <a:xfrm>
            <a:off x="259000" y="663800"/>
            <a:ext cx="558929" cy="431100"/>
          </a:xfrm>
          <a:prstGeom prst="rect">
            <a:avLst/>
          </a:prstGeom>
          <a:noFill/>
          <a:ln cap="flat" cmpd="sng" w="9525">
            <a:solidFill>
              <a:schemeClr val="dk2"/>
            </a:solidFill>
            <a:prstDash val="solid"/>
            <a:round/>
            <a:headEnd len="sm" w="sm" type="none"/>
            <a:tailEnd len="sm" w="sm" type="none"/>
          </a:ln>
        </p:spPr>
      </p:pic>
      <p:sp>
        <p:nvSpPr>
          <p:cNvPr id="104" name="Google Shape;104;p19"/>
          <p:cNvSpPr txBox="1"/>
          <p:nvPr/>
        </p:nvSpPr>
        <p:spPr>
          <a:xfrm>
            <a:off x="856749" y="702350"/>
            <a:ext cx="1661700" cy="3540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100">
                <a:latin typeface="Roboto"/>
                <a:ea typeface="Roboto"/>
                <a:cs typeface="Roboto"/>
                <a:sym typeface="Roboto"/>
              </a:rPr>
              <a:t>Dimension: 48px x 48px</a:t>
            </a:r>
            <a:endParaRPr sz="1100">
              <a:latin typeface="Roboto"/>
              <a:ea typeface="Roboto"/>
              <a:cs typeface="Roboto"/>
              <a:sym typeface="Roboto"/>
            </a:endParaRPr>
          </a:p>
        </p:txBody>
      </p:sp>
      <p:sp>
        <p:nvSpPr>
          <p:cNvPr id="105" name="Google Shape;105;p19"/>
          <p:cNvSpPr txBox="1"/>
          <p:nvPr>
            <p:ph idx="1" type="body"/>
          </p:nvPr>
        </p:nvSpPr>
        <p:spPr>
          <a:xfrm>
            <a:off x="488250" y="1434475"/>
            <a:ext cx="1945500" cy="354000"/>
          </a:xfrm>
          <a:prstGeom prst="rect">
            <a:avLst/>
          </a:prstGeom>
          <a:solidFill>
            <a:schemeClr val="dk1"/>
          </a:solidFill>
        </p:spPr>
        <p:txBody>
          <a:bodyPr anchorCtr="0" anchor="ctr" bIns="91425" lIns="91425" spcFirstLastPara="1" rIns="91425" wrap="square" tIns="91425">
            <a:normAutofit lnSpcReduction="10000"/>
          </a:bodyPr>
          <a:lstStyle/>
          <a:p>
            <a:pPr indent="0" lvl="0" marL="0" marR="0" rtl="0" algn="ctr">
              <a:lnSpc>
                <a:spcPct val="100000"/>
              </a:lnSpc>
              <a:spcBef>
                <a:spcPts val="0"/>
              </a:spcBef>
              <a:spcAft>
                <a:spcPts val="0"/>
              </a:spcAft>
              <a:buNone/>
            </a:pPr>
            <a:r>
              <a:rPr lang="en-GB" sz="1200" u="sng">
                <a:solidFill>
                  <a:schemeClr val="lt1"/>
                </a:solidFill>
                <a:latin typeface="Roboto"/>
                <a:ea typeface="Roboto"/>
                <a:cs typeface="Roboto"/>
                <a:sym typeface="Roboto"/>
              </a:rPr>
              <a:t>Typography</a:t>
            </a:r>
            <a:r>
              <a:rPr lang="en-GB" sz="1200" u="sng">
                <a:solidFill>
                  <a:schemeClr val="lt1"/>
                </a:solidFill>
                <a:latin typeface="Roboto"/>
                <a:ea typeface="Roboto"/>
                <a:cs typeface="Roboto"/>
                <a:sym typeface="Roboto"/>
              </a:rPr>
              <a:t>:</a:t>
            </a:r>
            <a:endParaRPr sz="1200" u="sng">
              <a:solidFill>
                <a:schemeClr val="lt1"/>
              </a:solidFill>
              <a:latin typeface="Roboto"/>
              <a:ea typeface="Roboto"/>
              <a:cs typeface="Roboto"/>
              <a:sym typeface="Roboto"/>
            </a:endParaRPr>
          </a:p>
        </p:txBody>
      </p:sp>
      <p:sp>
        <p:nvSpPr>
          <p:cNvPr id="106" name="Google Shape;106;p19"/>
          <p:cNvSpPr txBox="1"/>
          <p:nvPr/>
        </p:nvSpPr>
        <p:spPr>
          <a:xfrm>
            <a:off x="152800" y="1968713"/>
            <a:ext cx="2537400" cy="3540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Roboto"/>
                <a:ea typeface="Roboto"/>
                <a:cs typeface="Roboto"/>
                <a:sym typeface="Roboto"/>
              </a:rPr>
              <a:t>Page Headers:</a:t>
            </a:r>
            <a:r>
              <a:rPr lang="en-GB" sz="1100">
                <a:latin typeface="Roboto"/>
                <a:ea typeface="Roboto"/>
                <a:cs typeface="Roboto"/>
                <a:sym typeface="Roboto"/>
              </a:rPr>
              <a:t> Roboto, Regular, 32px</a:t>
            </a:r>
            <a:endParaRPr sz="1100">
              <a:latin typeface="Roboto"/>
              <a:ea typeface="Roboto"/>
              <a:cs typeface="Roboto"/>
              <a:sym typeface="Roboto"/>
            </a:endParaRPr>
          </a:p>
        </p:txBody>
      </p:sp>
      <p:sp>
        <p:nvSpPr>
          <p:cNvPr id="107" name="Google Shape;107;p19"/>
          <p:cNvSpPr txBox="1"/>
          <p:nvPr/>
        </p:nvSpPr>
        <p:spPr>
          <a:xfrm>
            <a:off x="152800" y="2454425"/>
            <a:ext cx="2537400" cy="3540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sz="1100">
                <a:latin typeface="Roboto"/>
                <a:ea typeface="Roboto"/>
                <a:cs typeface="Roboto"/>
                <a:sym typeface="Roboto"/>
              </a:rPr>
              <a:t>Button Text</a:t>
            </a:r>
            <a:r>
              <a:rPr b="1" lang="en-GB" sz="1100">
                <a:latin typeface="Roboto"/>
                <a:ea typeface="Roboto"/>
                <a:cs typeface="Roboto"/>
                <a:sym typeface="Roboto"/>
              </a:rPr>
              <a:t>: </a:t>
            </a:r>
            <a:r>
              <a:rPr lang="en-GB" sz="1100">
                <a:latin typeface="Roboto"/>
                <a:ea typeface="Roboto"/>
                <a:cs typeface="Roboto"/>
                <a:sym typeface="Roboto"/>
              </a:rPr>
              <a:t>Roboto, Medium, 14px</a:t>
            </a:r>
            <a:endParaRPr sz="1100">
              <a:latin typeface="Roboto"/>
              <a:ea typeface="Roboto"/>
              <a:cs typeface="Roboto"/>
              <a:sym typeface="Roboto"/>
            </a:endParaRPr>
          </a:p>
        </p:txBody>
      </p:sp>
      <p:sp>
        <p:nvSpPr>
          <p:cNvPr id="108" name="Google Shape;108;p19"/>
          <p:cNvSpPr txBox="1"/>
          <p:nvPr/>
        </p:nvSpPr>
        <p:spPr>
          <a:xfrm>
            <a:off x="152800" y="3014725"/>
            <a:ext cx="2537400" cy="5232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sz="1100">
                <a:latin typeface="Roboto"/>
                <a:ea typeface="Roboto"/>
                <a:cs typeface="Roboto"/>
                <a:sym typeface="Roboto"/>
              </a:rPr>
              <a:t>Onboarding Headers (Headline 6)</a:t>
            </a:r>
            <a:r>
              <a:rPr b="1" lang="en-GB" sz="1100">
                <a:latin typeface="Roboto"/>
                <a:ea typeface="Roboto"/>
                <a:cs typeface="Roboto"/>
                <a:sym typeface="Roboto"/>
              </a:rPr>
              <a:t>: </a:t>
            </a:r>
            <a:r>
              <a:rPr lang="en-GB" sz="1100">
                <a:latin typeface="Roboto"/>
                <a:ea typeface="Roboto"/>
                <a:cs typeface="Roboto"/>
                <a:sym typeface="Roboto"/>
              </a:rPr>
              <a:t>Roboto, Medium, 20px</a:t>
            </a:r>
            <a:endParaRPr sz="1100">
              <a:latin typeface="Roboto"/>
              <a:ea typeface="Roboto"/>
              <a:cs typeface="Roboto"/>
              <a:sym typeface="Roboto"/>
            </a:endParaRPr>
          </a:p>
        </p:txBody>
      </p:sp>
      <p:sp>
        <p:nvSpPr>
          <p:cNvPr id="109" name="Google Shape;109;p19"/>
          <p:cNvSpPr txBox="1"/>
          <p:nvPr>
            <p:ph idx="1" type="body"/>
          </p:nvPr>
        </p:nvSpPr>
        <p:spPr>
          <a:xfrm>
            <a:off x="6013225" y="173625"/>
            <a:ext cx="1945500" cy="354000"/>
          </a:xfrm>
          <a:prstGeom prst="rect">
            <a:avLst/>
          </a:prstGeom>
          <a:solidFill>
            <a:schemeClr val="dk1"/>
          </a:solidFill>
        </p:spPr>
        <p:txBody>
          <a:bodyPr anchorCtr="0" anchor="ctr" bIns="91425" lIns="91425" spcFirstLastPara="1" rIns="91425" wrap="square" tIns="91425">
            <a:normAutofit lnSpcReduction="20000"/>
          </a:bodyPr>
          <a:lstStyle/>
          <a:p>
            <a:pPr indent="0" lvl="0" marL="0" marR="0" rtl="0" algn="ctr">
              <a:lnSpc>
                <a:spcPct val="100000"/>
              </a:lnSpc>
              <a:spcBef>
                <a:spcPts val="0"/>
              </a:spcBef>
              <a:spcAft>
                <a:spcPts val="0"/>
              </a:spcAft>
              <a:buSzPts val="1018"/>
              <a:buNone/>
            </a:pPr>
            <a:r>
              <a:rPr lang="en-GB" sz="1280" u="sng">
                <a:solidFill>
                  <a:schemeClr val="lt1"/>
                </a:solidFill>
                <a:latin typeface="Roboto"/>
                <a:ea typeface="Roboto"/>
                <a:cs typeface="Roboto"/>
                <a:sym typeface="Roboto"/>
              </a:rPr>
              <a:t>Color Palette</a:t>
            </a:r>
            <a:endParaRPr sz="1280" u="sng">
              <a:solidFill>
                <a:schemeClr val="lt1"/>
              </a:solidFill>
              <a:latin typeface="Roboto"/>
              <a:ea typeface="Roboto"/>
              <a:cs typeface="Roboto"/>
              <a:sym typeface="Roboto"/>
            </a:endParaRPr>
          </a:p>
        </p:txBody>
      </p:sp>
      <p:sp>
        <p:nvSpPr>
          <p:cNvPr id="110" name="Google Shape;110;p19"/>
          <p:cNvSpPr txBox="1"/>
          <p:nvPr/>
        </p:nvSpPr>
        <p:spPr>
          <a:xfrm>
            <a:off x="5934825" y="799300"/>
            <a:ext cx="78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lt1"/>
                </a:solidFill>
                <a:latin typeface="Roboto"/>
                <a:ea typeface="Roboto"/>
                <a:cs typeface="Roboto"/>
                <a:sym typeface="Roboto"/>
              </a:rPr>
              <a:t>#5D5AF6</a:t>
            </a:r>
            <a:endParaRPr sz="1100">
              <a:solidFill>
                <a:schemeClr val="lt1"/>
              </a:solidFill>
              <a:latin typeface="Roboto"/>
              <a:ea typeface="Roboto"/>
              <a:cs typeface="Roboto"/>
              <a:sym typeface="Roboto"/>
            </a:endParaRPr>
          </a:p>
        </p:txBody>
      </p:sp>
      <p:sp>
        <p:nvSpPr>
          <p:cNvPr id="111" name="Google Shape;111;p19"/>
          <p:cNvSpPr txBox="1"/>
          <p:nvPr/>
        </p:nvSpPr>
        <p:spPr>
          <a:xfrm>
            <a:off x="7087375" y="817100"/>
            <a:ext cx="11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12" name="Google Shape;112;p19"/>
          <p:cNvSpPr txBox="1"/>
          <p:nvPr/>
        </p:nvSpPr>
        <p:spPr>
          <a:xfrm>
            <a:off x="7741475" y="776350"/>
            <a:ext cx="1058100" cy="369300"/>
          </a:xfrm>
          <a:prstGeom prst="rect">
            <a:avLst/>
          </a:prstGeom>
          <a:solidFill>
            <a:srgbClr val="D9D9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a:ea typeface="Roboto"/>
                <a:cs typeface="Roboto"/>
                <a:sym typeface="Roboto"/>
              </a:rPr>
              <a:t>#D9D9FF</a:t>
            </a:r>
            <a:endParaRPr sz="1200">
              <a:latin typeface="Roboto"/>
              <a:ea typeface="Roboto"/>
              <a:cs typeface="Roboto"/>
              <a:sym typeface="Roboto"/>
            </a:endParaRPr>
          </a:p>
        </p:txBody>
      </p:sp>
      <p:sp>
        <p:nvSpPr>
          <p:cNvPr id="113" name="Google Shape;113;p19"/>
          <p:cNvSpPr txBox="1"/>
          <p:nvPr/>
        </p:nvSpPr>
        <p:spPr>
          <a:xfrm>
            <a:off x="5330750" y="784000"/>
            <a:ext cx="1058100" cy="369300"/>
          </a:xfrm>
          <a:prstGeom prst="rect">
            <a:avLst/>
          </a:prstGeom>
          <a:solidFill>
            <a:srgbClr val="5D5AF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a:ea typeface="Roboto"/>
                <a:cs typeface="Roboto"/>
                <a:sym typeface="Roboto"/>
              </a:rPr>
              <a:t>#</a:t>
            </a:r>
            <a:r>
              <a:rPr lang="en-GB" sz="1200">
                <a:latin typeface="Roboto"/>
                <a:ea typeface="Roboto"/>
                <a:cs typeface="Roboto"/>
                <a:sym typeface="Roboto"/>
              </a:rPr>
              <a:t>5D5AF6</a:t>
            </a:r>
            <a:endParaRPr sz="1200">
              <a:latin typeface="Roboto"/>
              <a:ea typeface="Roboto"/>
              <a:cs typeface="Roboto"/>
              <a:sym typeface="Roboto"/>
            </a:endParaRPr>
          </a:p>
        </p:txBody>
      </p:sp>
      <p:sp>
        <p:nvSpPr>
          <p:cNvPr id="114" name="Google Shape;114;p19"/>
          <p:cNvSpPr txBox="1"/>
          <p:nvPr/>
        </p:nvSpPr>
        <p:spPr>
          <a:xfrm>
            <a:off x="6536113" y="791650"/>
            <a:ext cx="1058100" cy="369300"/>
          </a:xfrm>
          <a:prstGeom prst="rect">
            <a:avLst/>
          </a:prstGeom>
          <a:solidFill>
            <a:srgbClr val="9C9BD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a:ea typeface="Roboto"/>
                <a:cs typeface="Roboto"/>
                <a:sym typeface="Roboto"/>
              </a:rPr>
              <a:t>#</a:t>
            </a:r>
            <a:r>
              <a:rPr lang="en-GB" sz="1200">
                <a:latin typeface="Roboto"/>
                <a:ea typeface="Roboto"/>
                <a:cs typeface="Roboto"/>
                <a:sym typeface="Roboto"/>
              </a:rPr>
              <a:t>9C9BDD</a:t>
            </a:r>
            <a:endParaRPr sz="1200">
              <a:latin typeface="Roboto"/>
              <a:ea typeface="Roboto"/>
              <a:cs typeface="Roboto"/>
              <a:sym typeface="Roboto"/>
            </a:endParaRPr>
          </a:p>
        </p:txBody>
      </p:sp>
      <p:pic>
        <p:nvPicPr>
          <p:cNvPr id="115" name="Google Shape;115;p19"/>
          <p:cNvPicPr preferRelativeResize="0"/>
          <p:nvPr/>
        </p:nvPicPr>
        <p:blipFill>
          <a:blip r:embed="rId4">
            <a:alphaModFix/>
          </a:blip>
          <a:stretch>
            <a:fillRect/>
          </a:stretch>
        </p:blipFill>
        <p:spPr>
          <a:xfrm>
            <a:off x="5232513" y="1869288"/>
            <a:ext cx="3764525" cy="1668625"/>
          </a:xfrm>
          <a:prstGeom prst="rect">
            <a:avLst/>
          </a:prstGeom>
          <a:noFill/>
          <a:ln>
            <a:noFill/>
          </a:ln>
        </p:spPr>
      </p:pic>
      <p:sp>
        <p:nvSpPr>
          <p:cNvPr id="116" name="Google Shape;116;p19"/>
          <p:cNvSpPr txBox="1"/>
          <p:nvPr>
            <p:ph idx="1" type="body"/>
          </p:nvPr>
        </p:nvSpPr>
        <p:spPr>
          <a:xfrm>
            <a:off x="488250" y="3744225"/>
            <a:ext cx="1945500" cy="354000"/>
          </a:xfrm>
          <a:prstGeom prst="rect">
            <a:avLst/>
          </a:prstGeom>
          <a:solidFill>
            <a:schemeClr val="dk1"/>
          </a:solidFill>
        </p:spPr>
        <p:txBody>
          <a:bodyPr anchorCtr="0" anchor="ctr" bIns="91425" lIns="91425" spcFirstLastPara="1" rIns="91425" wrap="square" tIns="91425">
            <a:normAutofit lnSpcReduction="10000"/>
          </a:bodyPr>
          <a:lstStyle/>
          <a:p>
            <a:pPr indent="0" lvl="0" marL="0" marR="0" rtl="0" algn="ctr">
              <a:lnSpc>
                <a:spcPct val="100000"/>
              </a:lnSpc>
              <a:spcBef>
                <a:spcPts val="0"/>
              </a:spcBef>
              <a:spcAft>
                <a:spcPts val="0"/>
              </a:spcAft>
              <a:buNone/>
            </a:pPr>
            <a:r>
              <a:rPr lang="en-GB" sz="1200" u="sng">
                <a:solidFill>
                  <a:schemeClr val="lt1"/>
                </a:solidFill>
                <a:latin typeface="Roboto"/>
                <a:ea typeface="Roboto"/>
                <a:cs typeface="Roboto"/>
                <a:sym typeface="Roboto"/>
              </a:rPr>
              <a:t>Iconography</a:t>
            </a:r>
            <a:r>
              <a:rPr lang="en-GB" sz="1200" u="sng">
                <a:solidFill>
                  <a:schemeClr val="lt1"/>
                </a:solidFill>
                <a:latin typeface="Roboto"/>
                <a:ea typeface="Roboto"/>
                <a:cs typeface="Roboto"/>
                <a:sym typeface="Roboto"/>
              </a:rPr>
              <a:t>:</a:t>
            </a:r>
            <a:endParaRPr sz="1200" u="sng">
              <a:solidFill>
                <a:schemeClr val="lt1"/>
              </a:solidFill>
              <a:latin typeface="Roboto"/>
              <a:ea typeface="Roboto"/>
              <a:cs typeface="Roboto"/>
              <a:sym typeface="Roboto"/>
            </a:endParaRPr>
          </a:p>
        </p:txBody>
      </p:sp>
      <p:sp>
        <p:nvSpPr>
          <p:cNvPr id="117" name="Google Shape;117;p19"/>
          <p:cNvSpPr txBox="1"/>
          <p:nvPr/>
        </p:nvSpPr>
        <p:spPr>
          <a:xfrm>
            <a:off x="152800" y="4304525"/>
            <a:ext cx="2537400" cy="5541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latin typeface="Roboto"/>
                <a:ea typeface="Roboto"/>
                <a:cs typeface="Roboto"/>
                <a:sym typeface="Roboto"/>
              </a:rPr>
              <a:t>Home, Settings, Left Angle, Right Angle, Map, Bold, Italic, Smiley, etc</a:t>
            </a:r>
            <a:endParaRPr sz="1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idx="2" type="body"/>
          </p:nvPr>
        </p:nvSpPr>
        <p:spPr>
          <a:xfrm>
            <a:off x="4939500" y="108075"/>
            <a:ext cx="3837000" cy="2265900"/>
          </a:xfrm>
          <a:prstGeom prst="rect">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GB" sz="1400" u="sng">
                <a:latin typeface="Roboto"/>
                <a:ea typeface="Roboto"/>
                <a:cs typeface="Roboto"/>
                <a:sym typeface="Roboto"/>
              </a:rPr>
              <a:t>Navigation Menu:</a:t>
            </a:r>
            <a:endParaRPr sz="1400" u="sng">
              <a:latin typeface="Roboto"/>
              <a:ea typeface="Roboto"/>
              <a:cs typeface="Roboto"/>
              <a:sym typeface="Roboto"/>
            </a:endParaRPr>
          </a:p>
          <a:p>
            <a:pPr indent="0" lvl="0" marL="0" rtl="0" algn="l">
              <a:spcBef>
                <a:spcPts val="1200"/>
              </a:spcBef>
              <a:spcAft>
                <a:spcPts val="0"/>
              </a:spcAft>
              <a:buNone/>
            </a:pPr>
            <a:r>
              <a:rPr b="1" lang="en-GB" sz="1200">
                <a:latin typeface="Roboto"/>
                <a:ea typeface="Roboto"/>
                <a:cs typeface="Roboto"/>
                <a:sym typeface="Roboto"/>
              </a:rPr>
              <a:t>Color</a:t>
            </a:r>
            <a:r>
              <a:rPr lang="en-GB" sz="1400">
                <a:latin typeface="Roboto"/>
                <a:ea typeface="Roboto"/>
                <a:cs typeface="Roboto"/>
                <a:sym typeface="Roboto"/>
              </a:rPr>
              <a:t>: </a:t>
            </a:r>
            <a:endParaRPr sz="1400">
              <a:latin typeface="Roboto"/>
              <a:ea typeface="Roboto"/>
              <a:cs typeface="Roboto"/>
              <a:sym typeface="Roboto"/>
            </a:endParaRPr>
          </a:p>
          <a:p>
            <a:pPr indent="0" lvl="0" marL="0" rtl="0" algn="l">
              <a:spcBef>
                <a:spcPts val="1200"/>
              </a:spcBef>
              <a:spcAft>
                <a:spcPts val="0"/>
              </a:spcAft>
              <a:buNone/>
            </a:pPr>
            <a:r>
              <a:rPr b="1" lang="en-GB" sz="1200">
                <a:latin typeface="Roboto"/>
                <a:ea typeface="Roboto"/>
                <a:cs typeface="Roboto"/>
                <a:sym typeface="Roboto"/>
              </a:rPr>
              <a:t>Active Icon</a:t>
            </a:r>
            <a:r>
              <a:rPr lang="en-GB" sz="1200">
                <a:latin typeface="Roboto"/>
                <a:ea typeface="Roboto"/>
                <a:cs typeface="Roboto"/>
                <a:sym typeface="Roboto"/>
              </a:rPr>
              <a:t>: 100% opacity</a:t>
            </a:r>
            <a:endParaRPr sz="1200">
              <a:latin typeface="Roboto"/>
              <a:ea typeface="Roboto"/>
              <a:cs typeface="Roboto"/>
              <a:sym typeface="Roboto"/>
            </a:endParaRPr>
          </a:p>
          <a:p>
            <a:pPr indent="0" lvl="0" marL="0" rtl="0" algn="l">
              <a:spcBef>
                <a:spcPts val="1200"/>
              </a:spcBef>
              <a:spcAft>
                <a:spcPts val="0"/>
              </a:spcAft>
              <a:buNone/>
            </a:pPr>
            <a:r>
              <a:rPr b="1" lang="en-GB" sz="1200">
                <a:latin typeface="Roboto"/>
                <a:ea typeface="Roboto"/>
                <a:cs typeface="Roboto"/>
                <a:sym typeface="Roboto"/>
              </a:rPr>
              <a:t>Inactive Icons:</a:t>
            </a:r>
            <a:r>
              <a:rPr lang="en-GB" sz="1200">
                <a:latin typeface="Roboto"/>
                <a:ea typeface="Roboto"/>
                <a:cs typeface="Roboto"/>
                <a:sym typeface="Roboto"/>
              </a:rPr>
              <a:t> 50% opacity</a:t>
            </a:r>
            <a:endParaRPr sz="1200">
              <a:latin typeface="Roboto"/>
              <a:ea typeface="Roboto"/>
              <a:cs typeface="Roboto"/>
              <a:sym typeface="Roboto"/>
            </a:endParaRPr>
          </a:p>
          <a:p>
            <a:pPr indent="0" lvl="0" marL="0" rtl="0" algn="l">
              <a:spcBef>
                <a:spcPts val="1200"/>
              </a:spcBef>
              <a:spcAft>
                <a:spcPts val="0"/>
              </a:spcAft>
              <a:buNone/>
            </a:pPr>
            <a:r>
              <a:t/>
            </a:r>
            <a:endParaRPr sz="1200">
              <a:latin typeface="Roboto"/>
              <a:ea typeface="Roboto"/>
              <a:cs typeface="Roboto"/>
              <a:sym typeface="Roboto"/>
            </a:endParaRPr>
          </a:p>
          <a:p>
            <a:pPr indent="0" lvl="0" marL="0" rtl="0" algn="l">
              <a:spcBef>
                <a:spcPts val="1200"/>
              </a:spcBef>
              <a:spcAft>
                <a:spcPts val="0"/>
              </a:spcAft>
              <a:buNone/>
            </a:pPr>
            <a:r>
              <a:t/>
            </a:r>
            <a:endParaRPr sz="1200">
              <a:latin typeface="Roboto"/>
              <a:ea typeface="Roboto"/>
              <a:cs typeface="Roboto"/>
              <a:sym typeface="Roboto"/>
            </a:endParaRPr>
          </a:p>
          <a:p>
            <a:pPr indent="0" lvl="0" marL="0" rtl="0" algn="l">
              <a:spcBef>
                <a:spcPts val="1200"/>
              </a:spcBef>
              <a:spcAft>
                <a:spcPts val="1200"/>
              </a:spcAft>
              <a:buNone/>
            </a:pPr>
            <a:r>
              <a:t/>
            </a:r>
            <a:endParaRPr sz="1400">
              <a:latin typeface="Roboto"/>
              <a:ea typeface="Roboto"/>
              <a:cs typeface="Roboto"/>
              <a:sym typeface="Roboto"/>
            </a:endParaRPr>
          </a:p>
        </p:txBody>
      </p:sp>
      <p:pic>
        <p:nvPicPr>
          <p:cNvPr id="123" name="Google Shape;123;p20"/>
          <p:cNvPicPr preferRelativeResize="0"/>
          <p:nvPr/>
        </p:nvPicPr>
        <p:blipFill>
          <a:blip r:embed="rId3">
            <a:alphaModFix/>
          </a:blip>
          <a:stretch>
            <a:fillRect/>
          </a:stretch>
        </p:blipFill>
        <p:spPr>
          <a:xfrm>
            <a:off x="342625" y="152400"/>
            <a:ext cx="4229382" cy="4838700"/>
          </a:xfrm>
          <a:prstGeom prst="rect">
            <a:avLst/>
          </a:prstGeom>
          <a:noFill/>
          <a:ln>
            <a:noFill/>
          </a:ln>
        </p:spPr>
      </p:pic>
      <p:sp>
        <p:nvSpPr>
          <p:cNvPr id="124" name="Google Shape;124;p20"/>
          <p:cNvSpPr txBox="1"/>
          <p:nvPr/>
        </p:nvSpPr>
        <p:spPr>
          <a:xfrm>
            <a:off x="495025"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25" name="Google Shape;125;p20"/>
          <p:cNvSpPr txBox="1"/>
          <p:nvPr/>
        </p:nvSpPr>
        <p:spPr>
          <a:xfrm>
            <a:off x="5547825" y="456075"/>
            <a:ext cx="670800" cy="307800"/>
          </a:xfrm>
          <a:prstGeom prst="rect">
            <a:avLst/>
          </a:prstGeom>
          <a:solidFill>
            <a:srgbClr val="D9D9FF"/>
          </a:solidFill>
          <a:ln cap="flat" cmpd="sng" w="9525">
            <a:solidFill>
              <a:srgbClr val="EDEBE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sz="800">
                <a:latin typeface="Roboto"/>
                <a:ea typeface="Roboto"/>
                <a:cs typeface="Roboto"/>
                <a:sym typeface="Roboto"/>
              </a:rPr>
              <a:t>#D9D9FF</a:t>
            </a:r>
            <a:endParaRPr b="1" sz="800">
              <a:latin typeface="Roboto"/>
              <a:ea typeface="Roboto"/>
              <a:cs typeface="Roboto"/>
              <a:sym typeface="Roboto"/>
            </a:endParaRPr>
          </a:p>
        </p:txBody>
      </p:sp>
      <p:sp>
        <p:nvSpPr>
          <p:cNvPr id="126" name="Google Shape;126;p20"/>
          <p:cNvSpPr txBox="1"/>
          <p:nvPr>
            <p:ph idx="2" type="body"/>
          </p:nvPr>
        </p:nvSpPr>
        <p:spPr>
          <a:xfrm>
            <a:off x="4939500" y="2608600"/>
            <a:ext cx="3837000" cy="2114100"/>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GB" sz="2500" u="sng">
                <a:latin typeface="Roboto"/>
                <a:ea typeface="Roboto"/>
                <a:cs typeface="Roboto"/>
                <a:sym typeface="Roboto"/>
              </a:rPr>
              <a:t>Buttons</a:t>
            </a:r>
            <a:r>
              <a:rPr lang="en-GB" sz="2500" u="sng">
                <a:latin typeface="Roboto"/>
                <a:ea typeface="Roboto"/>
                <a:cs typeface="Roboto"/>
                <a:sym typeface="Roboto"/>
              </a:rPr>
              <a:t>:</a:t>
            </a:r>
            <a:endParaRPr sz="2500" u="sng">
              <a:latin typeface="Roboto"/>
              <a:ea typeface="Roboto"/>
              <a:cs typeface="Roboto"/>
              <a:sym typeface="Roboto"/>
            </a:endParaRPr>
          </a:p>
          <a:p>
            <a:pPr indent="0" lvl="0" marL="0" rtl="0" algn="l">
              <a:spcBef>
                <a:spcPts val="1200"/>
              </a:spcBef>
              <a:spcAft>
                <a:spcPts val="0"/>
              </a:spcAft>
              <a:buNone/>
            </a:pPr>
            <a:r>
              <a:rPr b="1" lang="en-GB" sz="2263">
                <a:latin typeface="Roboto"/>
                <a:ea typeface="Roboto"/>
                <a:cs typeface="Roboto"/>
                <a:sym typeface="Roboto"/>
              </a:rPr>
              <a:t>Color</a:t>
            </a:r>
            <a:r>
              <a:rPr lang="en-GB" sz="1900">
                <a:latin typeface="Roboto"/>
                <a:ea typeface="Roboto"/>
                <a:cs typeface="Roboto"/>
                <a:sym typeface="Roboto"/>
              </a:rPr>
              <a:t>: </a:t>
            </a:r>
            <a:endParaRPr sz="1900">
              <a:latin typeface="Roboto"/>
              <a:ea typeface="Roboto"/>
              <a:cs typeface="Roboto"/>
              <a:sym typeface="Roboto"/>
            </a:endParaRPr>
          </a:p>
          <a:p>
            <a:pPr indent="0" lvl="0" marL="0" rtl="0" algn="l">
              <a:spcBef>
                <a:spcPts val="1200"/>
              </a:spcBef>
              <a:spcAft>
                <a:spcPts val="0"/>
              </a:spcAft>
              <a:buNone/>
            </a:pPr>
            <a:r>
              <a:rPr b="1" lang="en-GB" sz="2500">
                <a:latin typeface="Roboto"/>
                <a:ea typeface="Roboto"/>
                <a:cs typeface="Roboto"/>
                <a:sym typeface="Roboto"/>
              </a:rPr>
              <a:t>Active Icon</a:t>
            </a:r>
            <a:r>
              <a:rPr lang="en-GB" sz="2500">
                <a:latin typeface="Roboto"/>
                <a:ea typeface="Roboto"/>
                <a:cs typeface="Roboto"/>
                <a:sym typeface="Roboto"/>
              </a:rPr>
              <a:t>:</a:t>
            </a:r>
            <a:r>
              <a:rPr lang="en-GB" sz="1900">
                <a:latin typeface="Roboto"/>
                <a:ea typeface="Roboto"/>
                <a:cs typeface="Roboto"/>
                <a:sym typeface="Roboto"/>
              </a:rPr>
              <a:t> </a:t>
            </a:r>
            <a:r>
              <a:rPr lang="en-GB" sz="2263">
                <a:latin typeface="Roboto"/>
                <a:ea typeface="Roboto"/>
                <a:cs typeface="Roboto"/>
                <a:sym typeface="Roboto"/>
              </a:rPr>
              <a:t>100% opacity</a:t>
            </a:r>
            <a:endParaRPr sz="2263">
              <a:latin typeface="Roboto"/>
              <a:ea typeface="Roboto"/>
              <a:cs typeface="Roboto"/>
              <a:sym typeface="Roboto"/>
            </a:endParaRPr>
          </a:p>
          <a:p>
            <a:pPr indent="0" lvl="0" marL="0" rtl="0" algn="l">
              <a:spcBef>
                <a:spcPts val="1200"/>
              </a:spcBef>
              <a:spcAft>
                <a:spcPts val="0"/>
              </a:spcAft>
              <a:buNone/>
            </a:pPr>
            <a:r>
              <a:rPr b="1" lang="en-GB" sz="2500">
                <a:latin typeface="Roboto"/>
                <a:ea typeface="Roboto"/>
                <a:cs typeface="Roboto"/>
                <a:sym typeface="Roboto"/>
              </a:rPr>
              <a:t>Inactive Icons:</a:t>
            </a:r>
            <a:r>
              <a:rPr lang="en-GB" sz="1900">
                <a:latin typeface="Roboto"/>
                <a:ea typeface="Roboto"/>
                <a:cs typeface="Roboto"/>
                <a:sym typeface="Roboto"/>
              </a:rPr>
              <a:t> </a:t>
            </a:r>
            <a:r>
              <a:rPr lang="en-GB" sz="2263">
                <a:latin typeface="Roboto"/>
                <a:ea typeface="Roboto"/>
                <a:cs typeface="Roboto"/>
                <a:sym typeface="Roboto"/>
              </a:rPr>
              <a:t>50% opacity</a:t>
            </a:r>
            <a:endParaRPr sz="2263">
              <a:latin typeface="Roboto"/>
              <a:ea typeface="Roboto"/>
              <a:cs typeface="Roboto"/>
              <a:sym typeface="Roboto"/>
            </a:endParaRPr>
          </a:p>
          <a:p>
            <a:pPr indent="0" lvl="0" marL="0" rtl="0" algn="l">
              <a:spcBef>
                <a:spcPts val="1200"/>
              </a:spcBef>
              <a:spcAft>
                <a:spcPts val="0"/>
              </a:spcAft>
              <a:buNone/>
            </a:pPr>
            <a:r>
              <a:rPr b="1" lang="en-GB" sz="2500">
                <a:latin typeface="Roboto"/>
                <a:ea typeface="Roboto"/>
                <a:cs typeface="Roboto"/>
                <a:sym typeface="Roboto"/>
              </a:rPr>
              <a:t>Selected Button:</a:t>
            </a:r>
            <a:r>
              <a:rPr b="1" lang="en-GB" sz="1200">
                <a:latin typeface="Roboto"/>
                <a:ea typeface="Roboto"/>
                <a:cs typeface="Roboto"/>
                <a:sym typeface="Roboto"/>
              </a:rPr>
              <a:t> </a:t>
            </a:r>
            <a:r>
              <a:rPr lang="en-GB" sz="2250">
                <a:latin typeface="Roboto"/>
                <a:ea typeface="Roboto"/>
                <a:cs typeface="Roboto"/>
                <a:sym typeface="Roboto"/>
              </a:rPr>
              <a:t>Used Drop and Inner Shadow to provide depth effect.</a:t>
            </a:r>
            <a:endParaRPr sz="2250">
              <a:latin typeface="Roboto"/>
              <a:ea typeface="Roboto"/>
              <a:cs typeface="Roboto"/>
              <a:sym typeface="Roboto"/>
            </a:endParaRPr>
          </a:p>
          <a:p>
            <a:pPr indent="0" lvl="0" marL="0" rtl="0" algn="l">
              <a:spcBef>
                <a:spcPts val="1200"/>
              </a:spcBef>
              <a:spcAft>
                <a:spcPts val="0"/>
              </a:spcAft>
              <a:buNone/>
            </a:pPr>
            <a:r>
              <a:t/>
            </a:r>
            <a:endParaRPr sz="1200">
              <a:latin typeface="Roboto"/>
              <a:ea typeface="Roboto"/>
              <a:cs typeface="Roboto"/>
              <a:sym typeface="Roboto"/>
            </a:endParaRPr>
          </a:p>
          <a:p>
            <a:pPr indent="0" lvl="0" marL="0" rtl="0" algn="l">
              <a:spcBef>
                <a:spcPts val="1200"/>
              </a:spcBef>
              <a:spcAft>
                <a:spcPts val="1200"/>
              </a:spcAft>
              <a:buNone/>
            </a:pPr>
            <a:r>
              <a:t/>
            </a:r>
            <a:endParaRPr sz="1400">
              <a:latin typeface="Roboto"/>
              <a:ea typeface="Roboto"/>
              <a:cs typeface="Roboto"/>
              <a:sym typeface="Roboto"/>
            </a:endParaRPr>
          </a:p>
        </p:txBody>
      </p:sp>
      <p:sp>
        <p:nvSpPr>
          <p:cNvPr id="127" name="Google Shape;127;p20"/>
          <p:cNvSpPr txBox="1"/>
          <p:nvPr/>
        </p:nvSpPr>
        <p:spPr>
          <a:xfrm>
            <a:off x="5590750" y="2950200"/>
            <a:ext cx="765600" cy="307800"/>
          </a:xfrm>
          <a:prstGeom prst="rect">
            <a:avLst/>
          </a:prstGeom>
          <a:solidFill>
            <a:srgbClr val="5D5AF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800">
                <a:solidFill>
                  <a:schemeClr val="lt1"/>
                </a:solidFill>
                <a:latin typeface="Roboto"/>
                <a:ea typeface="Roboto"/>
                <a:cs typeface="Roboto"/>
                <a:sym typeface="Roboto"/>
              </a:rPr>
              <a:t>#5D5AF6</a:t>
            </a:r>
            <a:endParaRPr b="1" sz="800">
              <a:solidFill>
                <a:schemeClr val="lt1"/>
              </a:solidFill>
              <a:latin typeface="Roboto"/>
              <a:ea typeface="Roboto"/>
              <a:cs typeface="Roboto"/>
              <a:sym typeface="Roboto"/>
            </a:endParaRPr>
          </a:p>
        </p:txBody>
      </p:sp>
      <p:sp>
        <p:nvSpPr>
          <p:cNvPr id="128" name="Google Shape;128;p20"/>
          <p:cNvSpPr txBox="1"/>
          <p:nvPr/>
        </p:nvSpPr>
        <p:spPr>
          <a:xfrm>
            <a:off x="6524375" y="2950200"/>
            <a:ext cx="765600" cy="307800"/>
          </a:xfrm>
          <a:prstGeom prst="rect">
            <a:avLst/>
          </a:prstGeom>
          <a:solidFill>
            <a:srgbClr val="9C9BD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800">
                <a:solidFill>
                  <a:schemeClr val="lt1"/>
                </a:solidFill>
                <a:latin typeface="Roboto"/>
                <a:ea typeface="Roboto"/>
                <a:cs typeface="Roboto"/>
                <a:sym typeface="Roboto"/>
              </a:rPr>
              <a:t>#</a:t>
            </a:r>
            <a:r>
              <a:rPr b="1" lang="en-GB" sz="800">
                <a:solidFill>
                  <a:schemeClr val="lt1"/>
                </a:solidFill>
                <a:latin typeface="Roboto"/>
                <a:ea typeface="Roboto"/>
                <a:cs typeface="Roboto"/>
                <a:sym typeface="Roboto"/>
              </a:rPr>
              <a:t>9C9BDD</a:t>
            </a:r>
            <a:endParaRPr b="1" sz="8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4626050" y="1889700"/>
            <a:ext cx="40872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Product Objectives</a:t>
            </a:r>
            <a:endParaRPr/>
          </a:p>
        </p:txBody>
      </p:sp>
      <p:pic>
        <p:nvPicPr>
          <p:cNvPr id="134" name="Google Shape;134;p21"/>
          <p:cNvPicPr preferRelativeResize="0"/>
          <p:nvPr/>
        </p:nvPicPr>
        <p:blipFill>
          <a:blip r:embed="rId3">
            <a:alphaModFix/>
          </a:blip>
          <a:stretch>
            <a:fillRect/>
          </a:stretch>
        </p:blipFill>
        <p:spPr>
          <a:xfrm>
            <a:off x="390175" y="336125"/>
            <a:ext cx="4321251" cy="4329268"/>
          </a:xfrm>
          <a:prstGeom prst="rect">
            <a:avLst/>
          </a:prstGeom>
          <a:noFill/>
          <a:ln>
            <a:noFill/>
          </a:ln>
        </p:spPr>
      </p:pic>
      <p:sp>
        <p:nvSpPr>
          <p:cNvPr id="135" name="Google Shape;135;p21"/>
          <p:cNvSpPr txBox="1"/>
          <p:nvPr/>
        </p:nvSpPr>
        <p:spPr>
          <a:xfrm>
            <a:off x="542575" y="4885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